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0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 autoCompressPictures="0">
  <p:sldMasterIdLst>
    <p:sldMasterId id="2147483686" r:id="rId1"/>
    <p:sldMasterId id="2147483699" r:id="rId2"/>
    <p:sldMasterId id="2147483673" r:id="rId3"/>
  </p:sldMasterIdLst>
  <p:notesMasterIdLst>
    <p:notesMasterId r:id="rId41"/>
  </p:notesMasterIdLst>
  <p:handoutMasterIdLst>
    <p:handoutMasterId r:id="rId42"/>
  </p:handoutMasterIdLst>
  <p:sldIdLst>
    <p:sldId id="1180" r:id="rId4"/>
    <p:sldId id="1181" r:id="rId5"/>
    <p:sldId id="1182" r:id="rId6"/>
    <p:sldId id="1183" r:id="rId7"/>
    <p:sldId id="1185" r:id="rId8"/>
    <p:sldId id="1145" r:id="rId9"/>
    <p:sldId id="1187" r:id="rId10"/>
    <p:sldId id="1174" r:id="rId11"/>
    <p:sldId id="1189" r:id="rId12"/>
    <p:sldId id="1188" r:id="rId13"/>
    <p:sldId id="1190" r:id="rId14"/>
    <p:sldId id="1199" r:id="rId15"/>
    <p:sldId id="1154" r:id="rId16"/>
    <p:sldId id="1158" r:id="rId17"/>
    <p:sldId id="1201" r:id="rId18"/>
    <p:sldId id="1155" r:id="rId19"/>
    <p:sldId id="1177" r:id="rId20"/>
    <p:sldId id="1162" r:id="rId21"/>
    <p:sldId id="1149" r:id="rId22"/>
    <p:sldId id="1143" r:id="rId23"/>
    <p:sldId id="1175" r:id="rId24"/>
    <p:sldId id="1178" r:id="rId25"/>
    <p:sldId id="1197" r:id="rId26"/>
    <p:sldId id="1171" r:id="rId27"/>
    <p:sldId id="1157" r:id="rId28"/>
    <p:sldId id="1165" r:id="rId29"/>
    <p:sldId id="1196" r:id="rId30"/>
    <p:sldId id="1203" r:id="rId31"/>
    <p:sldId id="1211" r:id="rId32"/>
    <p:sldId id="1202" r:id="rId33"/>
    <p:sldId id="1206" r:id="rId34"/>
    <p:sldId id="1123" r:id="rId35"/>
    <p:sldId id="1207" r:id="rId36"/>
    <p:sldId id="1208" r:id="rId37"/>
    <p:sldId id="1210" r:id="rId38"/>
    <p:sldId id="1194" r:id="rId39"/>
    <p:sldId id="1172" r:id="rId40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CC9CD"/>
    <a:srgbClr val="B3C6CD"/>
    <a:srgbClr val="F5FF74"/>
    <a:srgbClr val="008000"/>
    <a:srgbClr val="008040"/>
    <a:srgbClr val="FFFF00"/>
    <a:srgbClr val="FF0000"/>
    <a:srgbClr val="FF8000"/>
    <a:srgbClr val="19191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0" autoAdjust="0"/>
    <p:restoredTop sz="98866" autoAdjust="0"/>
  </p:normalViewPr>
  <p:slideViewPr>
    <p:cSldViewPr>
      <p:cViewPr>
        <p:scale>
          <a:sx n="75" d="100"/>
          <a:sy n="75" d="100"/>
        </p:scale>
        <p:origin x="-80" y="-80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1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B0C397A-D536-5B4A-B1F6-F3AD9BD53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653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210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3EC49B7-7C67-604F-B93C-C4956926E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656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4FA59-3CE7-C449-8429-A72D77F23B3C}" type="slidenum">
              <a:rPr lang="en-US"/>
              <a:pPr/>
              <a:t>1</a:t>
            </a:fld>
            <a:endParaRPr 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3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CEA728-158A-AE4A-AF22-5138C512A3B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640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40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CEA728-158A-AE4A-AF22-5138C512A3B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6640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40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CEA728-158A-AE4A-AF22-5138C512A3B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6640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40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CEA728-158A-AE4A-AF22-5138C512A3B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6640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40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C41F5-4461-C545-AFCB-B18B43D5E57C}" type="slidenum">
              <a:rPr lang="en-US"/>
              <a:pPr/>
              <a:t>2</a:t>
            </a:fld>
            <a:endParaRPr lang="en-US"/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4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E80CC-46C5-6247-A203-E50F2360B7FC}" type="slidenum">
              <a:rPr lang="en-US"/>
              <a:pPr/>
              <a:t>3</a:t>
            </a:fld>
            <a:endParaRPr lang="en-US"/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491B3-16A7-5F45-A3C9-43E821D9217B}" type="slidenum">
              <a:rPr lang="en-US"/>
              <a:pPr/>
              <a:t>4</a:t>
            </a:fld>
            <a:endParaRPr lang="en-US"/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6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717D0-923F-4143-B4F4-B18D75C59C35}" type="slidenum">
              <a:rPr lang="en-US"/>
              <a:pPr/>
              <a:t>5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8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7C0D2-9DAB-CF45-9609-71591B9807B4}" type="slidenum">
              <a:rPr lang="en-US"/>
              <a:pPr/>
              <a:t>7</a:t>
            </a:fld>
            <a:endParaRPr lang="en-US"/>
          </a:p>
        </p:txBody>
      </p:sp>
      <p:sp>
        <p:nvSpPr>
          <p:cNvPr id="93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7A82A-8C33-9941-837E-F3B460BE68D0}" type="slidenum">
              <a:rPr lang="en-US"/>
              <a:pPr/>
              <a:t>9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1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7DC40-2056-2149-A4AF-C26A14D30288}" type="slidenum">
              <a:rPr lang="en-US"/>
              <a:pPr/>
              <a:t>10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2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838A0-5D41-384C-BD76-8E8C27E68AB9}" type="slidenum">
              <a:rPr lang="en-US"/>
              <a:pPr/>
              <a:t>11</a:t>
            </a:fld>
            <a:endParaRPr lang="en-US"/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8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222-FBDD-2246-BCE3-C2F2E27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4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222-FBDD-2246-BCE3-C2F2E27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4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222-FBDD-2246-BCE3-C2F2E27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222-FBDD-2246-BCE3-C2F2E27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22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26D0-FA34-AC47-A3BA-F75055FC86D1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B715-D736-8640-8716-87BB296C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91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26D0-FA34-AC47-A3BA-F75055FC86D1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B715-D736-8640-8716-87BB296C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47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26D0-FA34-AC47-A3BA-F75055FC86D1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B715-D736-8640-8716-87BB296C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7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26D0-FA34-AC47-A3BA-F75055FC86D1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B715-D736-8640-8716-87BB296C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7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26D0-FA34-AC47-A3BA-F75055FC86D1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B715-D736-8640-8716-87BB296C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88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26D0-FA34-AC47-A3BA-F75055FC86D1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B715-D736-8640-8716-87BB296C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5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26D0-FA34-AC47-A3BA-F75055FC86D1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B715-D736-8640-8716-87BB296C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222-FBDD-2246-BCE3-C2F2E27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14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26D0-FA34-AC47-A3BA-F75055FC86D1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B715-D736-8640-8716-87BB296C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53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26D0-FA34-AC47-A3BA-F75055FC86D1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B715-D736-8640-8716-87BB296C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63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26D0-FA34-AC47-A3BA-F75055FC86D1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B715-D736-8640-8716-87BB296C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54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26D0-FA34-AC47-A3BA-F75055FC86D1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B715-D736-8640-8716-87BB296C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12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6AD-4C11-774A-A2B3-69BC93D0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81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6AD-4C11-774A-A2B3-69BC93D0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3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6AD-4C11-774A-A2B3-69BC93D0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57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6AD-4C11-774A-A2B3-69BC93D0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1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6AD-4C11-774A-A2B3-69BC93D0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9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6AD-4C11-774A-A2B3-69BC93D0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222-FBDD-2246-BCE3-C2F2E27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69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6AD-4C11-774A-A2B3-69BC93D0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49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6AD-4C11-774A-A2B3-69BC93D0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20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6AD-4C11-774A-A2B3-69BC93D0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5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6AD-4C11-774A-A2B3-69BC93D0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28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D6AD-4C11-774A-A2B3-69BC93D0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1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Jul  Dark AGN Workshop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222-FBDD-2246-BCE3-C2F2E27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9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222-FBDD-2246-BCE3-C2F2E27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3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222-FBDD-2246-BCE3-C2F2E27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5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222-FBDD-2246-BCE3-C2F2E27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1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222-FBDD-2246-BCE3-C2F2E27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3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5222-FBDD-2246-BCE3-C2F2E2732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6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2013 Apr David Axon Memorial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5222-FBDD-2246-BCE3-C2F2E2732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8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C26D0-FA34-AC47-A3BA-F75055FC86D1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2012 Jul Dark AGN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B715-D736-8640-8716-87BB296C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6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2011 Sep  IAUS 285 Oxford---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D6AD-4C11-774A-A2B3-69BC93D0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9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15.emf"/><Relationship Id="rId7" Type="http://schemas.openxmlformats.org/officeDocument/2006/relationships/image" Target="../media/image1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1.emf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41.emf"/><Relationship Id="rId8" Type="http://schemas.openxmlformats.org/officeDocument/2006/relationships/image" Target="../media/image14.gi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43.emf"/><Relationship Id="rId5" Type="http://schemas.openxmlformats.org/officeDocument/2006/relationships/image" Target="../media/image44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emf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4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5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4" Type="http://schemas.openxmlformats.org/officeDocument/2006/relationships/image" Target="../media/image20.jpg"/><Relationship Id="rId5" Type="http://schemas.openxmlformats.org/officeDocument/2006/relationships/image" Target="../media/image14.gif"/><Relationship Id="rId6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6" Type="http://schemas.openxmlformats.org/officeDocument/2006/relationships/image" Target="../media/image1.jpeg"/><Relationship Id="rId7" Type="http://schemas.openxmlformats.org/officeDocument/2006/relationships/image" Target="../media/image14.gi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5744"/>
            <a:ext cx="10160000" cy="1270000"/>
          </a:xfrm>
        </p:spPr>
        <p:txBody>
          <a:bodyPr>
            <a:normAutofit fontScale="90000"/>
          </a:bodyPr>
          <a:lstStyle/>
          <a:p>
            <a:r>
              <a:rPr lang="en-GB" sz="3800" dirty="0"/>
              <a:t> </a:t>
            </a:r>
            <a:r>
              <a:rPr lang="en-GB" b="1" dirty="0" err="1" smtClean="0">
                <a:solidFill>
                  <a:srgbClr val="008000"/>
                </a:solidFill>
              </a:rPr>
              <a:t>Microlensing</a:t>
            </a:r>
            <a:r>
              <a:rPr lang="en-GB" b="1" dirty="0" smtClean="0">
                <a:solidFill>
                  <a:srgbClr val="008000"/>
                </a:solidFill>
              </a:rPr>
              <a:t> Surveys for Small Cool Planets</a:t>
            </a:r>
            <a:br>
              <a:rPr lang="en-GB" b="1" dirty="0" smtClean="0">
                <a:solidFill>
                  <a:srgbClr val="008000"/>
                </a:solidFill>
              </a:rPr>
            </a:br>
            <a:r>
              <a:rPr lang="en-GB" sz="3100" dirty="0" smtClean="0">
                <a:solidFill>
                  <a:srgbClr val="008000"/>
                </a:solidFill>
              </a:rPr>
              <a:t>Keith Horne, SUPA St Andrews</a:t>
            </a:r>
            <a:endParaRPr lang="en-GB" sz="3100" dirty="0">
              <a:solidFill>
                <a:srgbClr val="008000"/>
              </a:solidFill>
            </a:endParaRPr>
          </a:p>
        </p:txBody>
      </p:sp>
      <p:pic>
        <p:nvPicPr>
          <p:cNvPr id="362499" name="Picture 3" descr="Kim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2" y="1702693"/>
            <a:ext cx="9482138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0" name="Picture 4" descr="Rebecca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557600"/>
            <a:ext cx="5059040" cy="24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6808192" y="3517999"/>
            <a:ext cx="2743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dirty="0">
                <a:latin typeface="Times New Roman" charset="0"/>
              </a:rPr>
              <a:t>Hunting for </a:t>
            </a:r>
            <a:r>
              <a:rPr lang="en-US" sz="3600" b="1" dirty="0">
                <a:solidFill>
                  <a:srgbClr val="FF0000"/>
                </a:solidFill>
                <a:latin typeface="Times New Roman" charset="0"/>
              </a:rPr>
              <a:t>Cool Planets</a:t>
            </a:r>
            <a:r>
              <a:rPr lang="en-US" sz="36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charset="0"/>
              </a:rPr>
              <a:t>near the    lens stars</a:t>
            </a:r>
          </a:p>
        </p:txBody>
      </p:sp>
      <p:graphicFrame>
        <p:nvGraphicFramePr>
          <p:cNvPr id="3625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544208"/>
              </p:ext>
            </p:extLst>
          </p:nvPr>
        </p:nvGraphicFramePr>
        <p:xfrm>
          <a:off x="556022" y="6115050"/>
          <a:ext cx="79803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6" imgW="3086100" imgH="241300" progId="Equation.3">
                  <p:embed/>
                </p:oleObj>
              </mc:Choice>
              <mc:Fallback>
                <p:oleObj name="Equation" r:id="rId6" imgW="3086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022" y="6115050"/>
                        <a:ext cx="798036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3" name="Text Box 7"/>
          <p:cNvSpPr txBox="1">
            <a:spLocks noChangeArrowheads="1"/>
          </p:cNvSpPr>
          <p:nvPr/>
        </p:nvSpPr>
        <p:spPr bwMode="auto">
          <a:xfrm>
            <a:off x="1524000" y="6753812"/>
            <a:ext cx="6436320" cy="656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1599" tIns="50799" rIns="101599" bIns="5079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charset="0"/>
              </a:rPr>
              <a:t>Cool </a:t>
            </a: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</a:rPr>
              <a:t>(sub-)Earths </a:t>
            </a:r>
            <a:r>
              <a:rPr lang="en-US" sz="3600" b="1" dirty="0">
                <a:solidFill>
                  <a:srgbClr val="FF0000"/>
                </a:solidFill>
                <a:latin typeface="Times New Roman" charset="0"/>
              </a:rPr>
              <a:t>detectable!</a:t>
            </a:r>
            <a:endParaRPr lang="en-US" sz="3600" dirty="0">
              <a:solidFill>
                <a:schemeClr val="tx2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96" y="1793776"/>
            <a:ext cx="5516819" cy="545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83456" y="512440"/>
            <a:ext cx="9937104" cy="1353344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8040"/>
                </a:solidFill>
              </a:rPr>
              <a:t>3-Jupiter mass planet</a:t>
            </a:r>
            <a:br>
              <a:rPr lang="en-US" sz="4800" b="1" dirty="0" smtClean="0">
                <a:solidFill>
                  <a:srgbClr val="008040"/>
                </a:solidFill>
              </a:rPr>
            </a:br>
            <a:r>
              <a:rPr lang="en-US" sz="4800" b="1" dirty="0" smtClean="0">
                <a:solidFill>
                  <a:srgbClr val="008040"/>
                </a:solidFill>
              </a:rPr>
              <a:t>OGLE-2005-BLG-071Lb</a:t>
            </a:r>
            <a:br>
              <a:rPr lang="en-US" sz="4800" b="1" dirty="0" smtClean="0">
                <a:solidFill>
                  <a:srgbClr val="008040"/>
                </a:solidFill>
              </a:rPr>
            </a:br>
            <a:endParaRPr lang="en-US" sz="4800" b="1" dirty="0">
              <a:solidFill>
                <a:srgbClr val="008040"/>
              </a:solidFill>
            </a:endParaRPr>
          </a:p>
        </p:txBody>
      </p:sp>
      <p:graphicFrame>
        <p:nvGraphicFramePr>
          <p:cNvPr id="406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429118"/>
              </p:ext>
            </p:extLst>
          </p:nvPr>
        </p:nvGraphicFramePr>
        <p:xfrm>
          <a:off x="152400" y="1981200"/>
          <a:ext cx="32781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" name="Equation" r:id="rId5" imgW="1054100" imgH="406400" progId="Equation.3">
                  <p:embed/>
                </p:oleObj>
              </mc:Choice>
              <mc:Fallback>
                <p:oleObj name="Equation" r:id="rId5" imgW="10541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3278188" cy="127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304800" y="6629400"/>
            <a:ext cx="3200400" cy="528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101599" tIns="50799" rIns="101599" bIns="5079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800" dirty="0" err="1"/>
              <a:t>Udalski</a:t>
            </a:r>
            <a:r>
              <a:rPr lang="en-GB" sz="2800" dirty="0"/>
              <a:t> et al. (2005</a:t>
            </a:r>
            <a:r>
              <a:rPr lang="en-GB" sz="2800" dirty="0">
                <a:solidFill>
                  <a:schemeClr val="tx2"/>
                </a:solidFill>
              </a:rPr>
              <a:t>)</a:t>
            </a:r>
            <a:endParaRPr lang="en-GB" sz="28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06535" name="Text Box 7"/>
          <p:cNvSpPr txBox="1">
            <a:spLocks/>
          </p:cNvSpPr>
          <p:nvPr/>
        </p:nvSpPr>
        <p:spPr bwMode="auto">
          <a:xfrm>
            <a:off x="609600" y="3657600"/>
            <a:ext cx="2438400" cy="27987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 OGLE </a:t>
            </a:r>
            <a:r>
              <a:rPr lang="en-US" sz="3200" b="1" dirty="0" err="1"/>
              <a:t>microFUN</a:t>
            </a:r>
            <a:endParaRPr lang="en-US" sz="3200" b="1" dirty="0"/>
          </a:p>
          <a:p>
            <a:pPr>
              <a:spcBef>
                <a:spcPct val="50000"/>
              </a:spcBef>
            </a:pPr>
            <a:r>
              <a:rPr lang="en-US" sz="3200" b="1" dirty="0"/>
              <a:t>MOA </a:t>
            </a:r>
            <a:r>
              <a:rPr lang="en-US" sz="3200" b="1" dirty="0" smtClean="0">
                <a:solidFill>
                  <a:srgbClr val="FF0000"/>
                </a:solidFill>
              </a:rPr>
              <a:t>PLANET </a:t>
            </a:r>
            <a:r>
              <a:rPr lang="en-US" sz="3200" b="1" dirty="0" err="1">
                <a:solidFill>
                  <a:srgbClr val="FF0000"/>
                </a:solidFill>
              </a:rPr>
              <a:t>RoboNet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855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06438"/>
            <a:ext cx="6731000" cy="508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03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7512" y="371128"/>
            <a:ext cx="9447088" cy="9906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8000"/>
                </a:solidFill>
              </a:rPr>
              <a:t>Half-size Jupiter + Saturn analogue</a:t>
            </a:r>
            <a:br>
              <a:rPr lang="en-US" sz="4800" b="1" dirty="0" smtClean="0">
                <a:solidFill>
                  <a:srgbClr val="008000"/>
                </a:solidFill>
              </a:rPr>
            </a:br>
            <a:r>
              <a:rPr lang="en-US" sz="4800" b="1" dirty="0" smtClean="0">
                <a:solidFill>
                  <a:srgbClr val="008000"/>
                </a:solidFill>
              </a:rPr>
              <a:t>OGLE-2006-BLG-109Lb,c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70373" name="Text Box 5"/>
          <p:cNvSpPr txBox="1">
            <a:spLocks/>
          </p:cNvSpPr>
          <p:nvPr/>
        </p:nvSpPr>
        <p:spPr bwMode="auto">
          <a:xfrm>
            <a:off x="457200" y="3352800"/>
            <a:ext cx="2438400" cy="27987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 OGLE </a:t>
            </a:r>
            <a:r>
              <a:rPr lang="en-US" sz="3200" b="1" dirty="0" err="1"/>
              <a:t>microFUN</a:t>
            </a:r>
            <a:endParaRPr lang="en-US" sz="3200" b="1" dirty="0"/>
          </a:p>
          <a:p>
            <a:pPr>
              <a:spcBef>
                <a:spcPct val="50000"/>
              </a:spcBef>
            </a:pPr>
            <a:r>
              <a:rPr lang="en-US" sz="3200" b="1" dirty="0"/>
              <a:t>MOA </a:t>
            </a:r>
            <a:r>
              <a:rPr lang="en-US" sz="3200" b="1" dirty="0" smtClean="0">
                <a:solidFill>
                  <a:srgbClr val="FF0000"/>
                </a:solidFill>
              </a:rPr>
              <a:t>PLANET </a:t>
            </a:r>
            <a:r>
              <a:rPr lang="en-US" sz="3200" b="1" dirty="0" err="1">
                <a:solidFill>
                  <a:srgbClr val="FF0000"/>
                </a:solidFill>
              </a:rPr>
              <a:t>RoboNet</a:t>
            </a:r>
            <a:endParaRPr lang="en-US" sz="3200" b="1" dirty="0"/>
          </a:p>
        </p:txBody>
      </p:sp>
      <p:sp>
        <p:nvSpPr>
          <p:cNvPr id="570374" name="Text Box 6"/>
          <p:cNvSpPr txBox="1">
            <a:spLocks/>
          </p:cNvSpPr>
          <p:nvPr/>
        </p:nvSpPr>
        <p:spPr bwMode="auto">
          <a:xfrm>
            <a:off x="381000" y="1865784"/>
            <a:ext cx="2971800" cy="12160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m</a:t>
            </a:r>
            <a:r>
              <a:rPr lang="en-US" sz="3600" b="1" baseline="-25000"/>
              <a:t>b</a:t>
            </a:r>
            <a:r>
              <a:rPr lang="en-US" sz="3600" b="1"/>
              <a:t>~jupiter m</a:t>
            </a:r>
            <a:r>
              <a:rPr lang="en-US" sz="3600" b="1" baseline="-25000"/>
              <a:t>c</a:t>
            </a:r>
            <a:r>
              <a:rPr lang="en-US" sz="3600" b="1"/>
              <a:t>~saturn</a:t>
            </a:r>
          </a:p>
        </p:txBody>
      </p:sp>
      <p:sp>
        <p:nvSpPr>
          <p:cNvPr id="570375" name="Text Box 7"/>
          <p:cNvSpPr txBox="1">
            <a:spLocks/>
          </p:cNvSpPr>
          <p:nvPr/>
        </p:nvSpPr>
        <p:spPr bwMode="auto">
          <a:xfrm>
            <a:off x="3962400" y="1358354"/>
            <a:ext cx="59421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2 planets detected </a:t>
            </a:r>
            <a:r>
              <a:rPr lang="en-US" sz="2800" b="1" dirty="0" smtClean="0">
                <a:solidFill>
                  <a:srgbClr val="0000FF"/>
                </a:solidFill>
              </a:rPr>
              <a:t>!             Orbital motion detected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70376" name="Text Box 8"/>
          <p:cNvSpPr txBox="1">
            <a:spLocks/>
          </p:cNvSpPr>
          <p:nvPr/>
        </p:nvSpPr>
        <p:spPr bwMode="auto">
          <a:xfrm>
            <a:off x="533400" y="6858000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Gaudi et al.  (2008</a:t>
            </a:r>
            <a:r>
              <a:rPr lang="en-US" sz="2800" dirty="0" smtClean="0"/>
              <a:t>) Nature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438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0" y="1793776"/>
            <a:ext cx="7899118" cy="5199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72" y="304800"/>
            <a:ext cx="4860032" cy="1270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Saturn-mass planet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MOA-2009-BLG-266Lb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512" y="681517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Muraki</a:t>
            </a:r>
            <a:r>
              <a:rPr lang="en-US" sz="2800" dirty="0" smtClean="0"/>
              <a:t> et al. (2010) </a:t>
            </a:r>
            <a:r>
              <a:rPr lang="en-US" sz="2800" dirty="0" err="1" smtClean="0"/>
              <a:t>ApJ</a:t>
            </a:r>
            <a:r>
              <a:rPr lang="en-US" sz="2800" dirty="0" smtClean="0"/>
              <a:t> 741, 22</a:t>
            </a:r>
            <a:endParaRPr lang="en-US" sz="2800" dirty="0"/>
          </a:p>
        </p:txBody>
      </p:sp>
      <p:pic>
        <p:nvPicPr>
          <p:cNvPr id="3" name="Picture 2" descr="apj433568f2_l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56" y="1865784"/>
            <a:ext cx="4493813" cy="504056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60528" y="353616"/>
            <a:ext cx="4860032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8000"/>
                </a:solidFill>
              </a:rPr>
              <a:t>…. 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a few dozen more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5-10/year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1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Microlensing</a:t>
            </a:r>
            <a:r>
              <a:rPr lang="en-US" b="1" dirty="0" smtClean="0">
                <a:solidFill>
                  <a:srgbClr val="008000"/>
                </a:solidFill>
              </a:rPr>
              <a:t> Surveys : </a:t>
            </a:r>
            <a:r>
              <a:rPr lang="en-US" sz="4000" b="1" dirty="0" smtClean="0">
                <a:solidFill>
                  <a:srgbClr val="008000"/>
                </a:solidFill>
              </a:rPr>
              <a:t>uniquely probe  </a:t>
            </a:r>
            <a:br>
              <a:rPr lang="en-US" sz="4000" b="1" dirty="0" smtClean="0">
                <a:solidFill>
                  <a:srgbClr val="008000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Small Cool Planets Outside the Snow Line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56" y="1778000"/>
            <a:ext cx="3816424" cy="584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L</a:t>
            </a:r>
            <a:r>
              <a:rPr lang="en-US" dirty="0" smtClean="0"/>
              <a:t> ~ 0.1-0.5 </a:t>
            </a:r>
            <a:r>
              <a:rPr lang="en-US" dirty="0" err="1" smtClean="0"/>
              <a:t>Msun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baseline="-25000" dirty="0" smtClean="0"/>
              <a:t>L</a:t>
            </a:r>
            <a:r>
              <a:rPr lang="en-US" dirty="0" smtClean="0"/>
              <a:t> ~ 1-8 </a:t>
            </a:r>
            <a:r>
              <a:rPr lang="en-US" dirty="0" err="1" smtClean="0"/>
              <a:t>kpc</a:t>
            </a:r>
            <a:endParaRPr lang="en-US" dirty="0" smtClean="0"/>
          </a:p>
          <a:p>
            <a:r>
              <a:rPr lang="en-US" dirty="0" smtClean="0"/>
              <a:t>R</a:t>
            </a:r>
            <a:r>
              <a:rPr lang="en-US" baseline="-25000" dirty="0" smtClean="0"/>
              <a:t>E</a:t>
            </a:r>
            <a:r>
              <a:rPr lang="en-US" dirty="0" smtClean="0"/>
              <a:t>  ~ 3-5 AU</a:t>
            </a:r>
          </a:p>
          <a:p>
            <a:r>
              <a:rPr lang="en-US" dirty="0" err="1" smtClean="0"/>
              <a:t>Microlens</a:t>
            </a:r>
            <a:r>
              <a:rPr lang="en-US" dirty="0" smtClean="0"/>
              <a:t> planets typically outside the Snow Line </a:t>
            </a:r>
          </a:p>
          <a:p>
            <a:r>
              <a:rPr lang="en-US" dirty="0" smtClean="0"/>
              <a:t>Sensitive to low-mass planets    P(</a:t>
            </a:r>
            <a:r>
              <a:rPr lang="en-US" dirty="0" err="1" smtClean="0"/>
              <a:t>det</a:t>
            </a:r>
            <a:r>
              <a:rPr lang="en-US" dirty="0" smtClean="0"/>
              <a:t>) ~ m</a:t>
            </a:r>
            <a:r>
              <a:rPr lang="en-US" baseline="30000" dirty="0" smtClean="0"/>
              <a:t>1/2</a:t>
            </a:r>
          </a:p>
          <a:p>
            <a:endParaRPr lang="en-US" baseline="300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What is the Cool Planet Mass Function ?</a:t>
            </a:r>
            <a:endParaRPr lang="en-US" b="1" baseline="30000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How fast do Cool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lanets grow and migrate?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igration line?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Gap between rock/ice cores and gas giants?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pj401972f7_l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88" y="1793776"/>
            <a:ext cx="590465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80" y="1973808"/>
            <a:ext cx="4032448" cy="4212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160000" cy="1270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For </a:t>
            </a:r>
            <a:r>
              <a:rPr lang="en-US" b="1" dirty="0" smtClean="0">
                <a:solidFill>
                  <a:srgbClr val="0000FF"/>
                </a:solidFill>
              </a:rPr>
              <a:t>Abundances</a:t>
            </a:r>
            <a:r>
              <a:rPr lang="en-US" b="1" dirty="0" smtClean="0">
                <a:solidFill>
                  <a:srgbClr val="008000"/>
                </a:solidFill>
              </a:rPr>
              <a:t>, need </a:t>
            </a:r>
            <a:r>
              <a:rPr lang="en-US" b="1" dirty="0" smtClean="0">
                <a:solidFill>
                  <a:srgbClr val="0000FF"/>
                </a:solidFill>
              </a:rPr>
              <a:t>Detection Probability </a:t>
            </a:r>
            <a:r>
              <a:rPr lang="en-US" b="1" dirty="0" smtClean="0">
                <a:solidFill>
                  <a:srgbClr val="008000"/>
                </a:solidFill>
              </a:rPr>
              <a:t/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for all events </a:t>
            </a:r>
            <a:r>
              <a:rPr lang="en-US" sz="3600" b="1" dirty="0" smtClean="0">
                <a:solidFill>
                  <a:srgbClr val="008000"/>
                </a:solidFill>
              </a:rPr>
              <a:t>observed, with or without planets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89968"/>
            <a:ext cx="9144000" cy="951880"/>
          </a:xfrm>
        </p:spPr>
        <p:txBody>
          <a:bodyPr/>
          <a:lstStyle/>
          <a:p>
            <a:r>
              <a:rPr lang="en-US" dirty="0" err="1" smtClean="0"/>
              <a:t>Lightcurve</a:t>
            </a:r>
            <a:r>
              <a:rPr lang="en-US" dirty="0" smtClean="0"/>
              <a:t> Data -&gt; Detection zones -&gt; </a:t>
            </a:r>
            <a:r>
              <a:rPr lang="en-US" b="1" dirty="0" smtClean="0">
                <a:solidFill>
                  <a:srgbClr val="FF0000"/>
                </a:solidFill>
              </a:rPr>
              <a:t>P( </a:t>
            </a:r>
            <a:r>
              <a:rPr lang="en-US" b="1" dirty="0" err="1" smtClean="0">
                <a:solidFill>
                  <a:srgbClr val="FF0000"/>
                </a:solidFill>
              </a:rPr>
              <a:t>det</a:t>
            </a:r>
            <a:r>
              <a:rPr lang="en-US" b="1" dirty="0" smtClean="0">
                <a:solidFill>
                  <a:srgbClr val="FF0000"/>
                </a:solidFill>
              </a:rPr>
              <a:t>| q, s 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6" y="4026024"/>
            <a:ext cx="4483558" cy="3521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016" y="2888332"/>
            <a:ext cx="4608512" cy="4378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2960" y="2134652"/>
            <a:ext cx="336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 = m / M    s = a / R</a:t>
            </a:r>
            <a:r>
              <a:rPr lang="en-US" sz="2800" baseline="-25000" dirty="0" smtClean="0"/>
              <a:t>E</a:t>
            </a:r>
            <a:endParaRPr lang="en-US" sz="2800" baseline="-250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28272" y="3867975"/>
            <a:ext cx="2370137" cy="51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700" dirty="0">
                <a:solidFill>
                  <a:srgbClr val="000000"/>
                </a:solidFill>
                <a:latin typeface="Times New Roman" charset="0"/>
              </a:rPr>
              <a:t>--------10%---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28072" y="5034136"/>
            <a:ext cx="4318000" cy="116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700" dirty="0">
                <a:solidFill>
                  <a:srgbClr val="000000"/>
                </a:solidFill>
                <a:latin typeface="Times New Roman" charset="0"/>
              </a:rPr>
              <a:t>Planet detection </a:t>
            </a:r>
            <a:r>
              <a:rPr lang="en-GB" sz="2700" dirty="0" smtClean="0">
                <a:solidFill>
                  <a:srgbClr val="000000"/>
                </a:solidFill>
                <a:latin typeface="Times New Roman" charset="0"/>
              </a:rPr>
              <a:t>probability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         P(</a:t>
            </a:r>
            <a:r>
              <a:rPr lang="en-US" sz="2800" b="1" dirty="0" err="1" smtClean="0">
                <a:solidFill>
                  <a:srgbClr val="FF0000"/>
                </a:solidFill>
              </a:rPr>
              <a:t>det|q,s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7512" y="6330280"/>
            <a:ext cx="3556000" cy="51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700" dirty="0">
                <a:latin typeface="Times New Roman" charset="0"/>
              </a:rPr>
              <a:t>Planet exclusion zones</a:t>
            </a:r>
          </a:p>
        </p:txBody>
      </p:sp>
    </p:spTree>
    <p:extLst>
      <p:ext uri="{BB962C8B-B14F-4D97-AF65-F5344CB8AC3E}">
        <p14:creationId xmlns:p14="http://schemas.microsoft.com/office/powerpoint/2010/main" val="383574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160000" cy="1270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From </a:t>
            </a:r>
            <a:r>
              <a:rPr lang="en-US" b="1" dirty="0" smtClean="0">
                <a:solidFill>
                  <a:srgbClr val="0000FF"/>
                </a:solidFill>
              </a:rPr>
              <a:t>Detections</a:t>
            </a:r>
            <a:r>
              <a:rPr lang="en-US" b="1" dirty="0" smtClean="0">
                <a:solidFill>
                  <a:srgbClr val="008000"/>
                </a:solidFill>
              </a:rPr>
              <a:t> to </a:t>
            </a:r>
            <a:r>
              <a:rPr lang="en-US" b="1" dirty="0" smtClean="0">
                <a:solidFill>
                  <a:srgbClr val="0000FF"/>
                </a:solidFill>
              </a:rPr>
              <a:t>Abundances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21768"/>
            <a:ext cx="9144000" cy="46805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Planet Detections = Abundance </a:t>
            </a:r>
            <a:r>
              <a:rPr lang="en-US" b="1" dirty="0"/>
              <a:t>x</a:t>
            </a:r>
            <a:r>
              <a:rPr lang="en-US" b="1" dirty="0" smtClean="0"/>
              <a:t> Sensitivity</a:t>
            </a:r>
          </a:p>
          <a:p>
            <a:r>
              <a:rPr lang="en-US" b="1" dirty="0" smtClean="0"/>
              <a:t>Sensitivity </a:t>
            </a:r>
            <a:r>
              <a:rPr lang="en-US" dirty="0" smtClean="0"/>
              <a:t>= </a:t>
            </a:r>
            <a:r>
              <a:rPr lang="en-US" sz="2800" dirty="0" smtClean="0"/>
              <a:t>expected number of planets detected  </a:t>
            </a:r>
            <a:r>
              <a:rPr lang="en-US" sz="2800" dirty="0"/>
              <a:t>i</a:t>
            </a:r>
            <a:r>
              <a:rPr lang="en-US" sz="2800" dirty="0" smtClean="0"/>
              <a:t>f all lens stars have 1 of the indicated type (</a:t>
            </a:r>
            <a:r>
              <a:rPr lang="en-US" sz="2800" dirty="0" err="1" smtClean="0"/>
              <a:t>m,a</a:t>
            </a:r>
            <a:r>
              <a:rPr lang="en-US" sz="2800" dirty="0" smtClean="0"/>
              <a:t>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Power-law abundance models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Predicted Planet Catch: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592168" y="2977842"/>
            <a:ext cx="3528392" cy="2992398"/>
            <a:chOff x="5512048" y="1956647"/>
            <a:chExt cx="3528392" cy="29923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2048" y="2225824"/>
              <a:ext cx="3528392" cy="272322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72088" y="1956647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3084 OGLE III  events</a:t>
              </a:r>
              <a:endParaRPr lang="en-US" sz="2000" dirty="0"/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544040"/>
              </p:ext>
            </p:extLst>
          </p:nvPr>
        </p:nvGraphicFramePr>
        <p:xfrm>
          <a:off x="2631728" y="3017912"/>
          <a:ext cx="35448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8" name="Equation" r:id="rId4" imgW="1574800" imgH="368300" progId="Equation.3">
                  <p:embed/>
                </p:oleObj>
              </mc:Choice>
              <mc:Fallback>
                <p:oleObj name="Equation" r:id="rId4" imgW="1574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1728" y="3017912"/>
                        <a:ext cx="3544888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781722"/>
              </p:ext>
            </p:extLst>
          </p:nvPr>
        </p:nvGraphicFramePr>
        <p:xfrm>
          <a:off x="327472" y="4251176"/>
          <a:ext cx="62325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9" name="Equation" r:id="rId6" imgW="2768600" imgH="508000" progId="Equation.3">
                  <p:embed/>
                </p:oleObj>
              </mc:Choice>
              <mc:Fallback>
                <p:oleObj name="Equation" r:id="rId6" imgW="2768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472" y="4251176"/>
                        <a:ext cx="623252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401981"/>
              </p:ext>
            </p:extLst>
          </p:nvPr>
        </p:nvGraphicFramePr>
        <p:xfrm>
          <a:off x="369937" y="6348114"/>
          <a:ext cx="57181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0" name="Equation" r:id="rId8" imgW="2540000" imgH="279400" progId="Equation.3">
                  <p:embed/>
                </p:oleObj>
              </mc:Choice>
              <mc:Fallback>
                <p:oleObj name="Equation" r:id="rId8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9937" y="6348114"/>
                        <a:ext cx="5718175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78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592"/>
            <a:ext cx="10160000" cy="1270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Cassan</a:t>
            </a:r>
            <a:r>
              <a:rPr lang="en-US" b="1" dirty="0" smtClean="0">
                <a:solidFill>
                  <a:srgbClr val="008000"/>
                </a:solidFill>
              </a:rPr>
              <a:t> Mass Function : </a:t>
            </a:r>
            <a:r>
              <a:rPr lang="en-US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0000FF"/>
                </a:solidFill>
              </a:rPr>
              <a:t>(m)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0536" y="1217712"/>
            <a:ext cx="9144000" cy="648072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etections </a:t>
            </a:r>
            <a:r>
              <a:rPr lang="en-US" dirty="0"/>
              <a:t>/</a:t>
            </a:r>
            <a:r>
              <a:rPr lang="en-US" dirty="0" smtClean="0"/>
              <a:t>Sensitivity         =      Abundance</a:t>
            </a:r>
            <a:endParaRPr lang="en-US" dirty="0"/>
          </a:p>
        </p:txBody>
      </p:sp>
      <p:pic>
        <p:nvPicPr>
          <p:cNvPr id="7" name="Picture 6" descr="nature10684-f1.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2" y="2225824"/>
            <a:ext cx="3960440" cy="3642360"/>
          </a:xfrm>
          <a:prstGeom prst="rect">
            <a:avLst/>
          </a:prstGeom>
        </p:spPr>
      </p:pic>
      <p:pic>
        <p:nvPicPr>
          <p:cNvPr id="8" name="Picture 7" descr="nature10684-f2.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80" y="3305944"/>
            <a:ext cx="3065864" cy="4097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496" y="681517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Cassan</a:t>
            </a:r>
            <a:r>
              <a:rPr lang="en-US" sz="2800" dirty="0" smtClean="0"/>
              <a:t> et al. (2012) Nature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80200" y="638312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planet masses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736184" y="53750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S(m)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176616" y="4150876"/>
            <a:ext cx="10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charset="2"/>
                <a:cs typeface="Symbol" charset="2"/>
              </a:rPr>
              <a:t>h</a:t>
            </a:r>
            <a:r>
              <a:rPr lang="en-US" sz="2800" dirty="0" smtClean="0"/>
              <a:t>(m)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00152" y="4870956"/>
            <a:ext cx="135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S(</a:t>
            </a:r>
            <a:r>
              <a:rPr lang="en-US" sz="2800" dirty="0" err="1" smtClean="0"/>
              <a:t>m,a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118790"/>
              </p:ext>
            </p:extLst>
          </p:nvPr>
        </p:nvGraphicFramePr>
        <p:xfrm>
          <a:off x="4575944" y="1937395"/>
          <a:ext cx="50895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5" imgW="2260600" imgH="508000" progId="Equation.3">
                  <p:embed/>
                </p:oleObj>
              </mc:Choice>
              <mc:Fallback>
                <p:oleObj name="Equation" r:id="rId5" imgW="2260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5944" y="1937395"/>
                        <a:ext cx="5089525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ontent Placeholder 5"/>
          <p:cNvSpPr txBox="1">
            <a:spLocks/>
          </p:cNvSpPr>
          <p:nvPr/>
        </p:nvSpPr>
        <p:spPr>
          <a:xfrm>
            <a:off x="759520" y="5970240"/>
            <a:ext cx="439248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More small than large planets.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1 or more cool planets per star.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4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Tsapras</a:t>
            </a:r>
            <a:r>
              <a:rPr lang="en-US" b="1" dirty="0" smtClean="0">
                <a:solidFill>
                  <a:srgbClr val="008000"/>
                </a:solidFill>
              </a:rPr>
              <a:t>: mass-orbit </a:t>
            </a:r>
            <a:r>
              <a:rPr lang="en-US" b="1" dirty="0" err="1" smtClean="0">
                <a:solidFill>
                  <a:srgbClr val="008000"/>
                </a:solidFill>
              </a:rPr>
              <a:t>dist’n</a:t>
            </a:r>
            <a:r>
              <a:rPr lang="en-US" b="1" dirty="0" smtClean="0">
                <a:solidFill>
                  <a:srgbClr val="008000"/>
                </a:solidFill>
              </a:rPr>
              <a:t>:  </a:t>
            </a:r>
            <a:r>
              <a:rPr lang="en-US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0000FF"/>
                </a:solidFill>
              </a:rPr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m,a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61728"/>
            <a:ext cx="9144000" cy="2880320"/>
          </a:xfrm>
        </p:spPr>
        <p:txBody>
          <a:bodyPr>
            <a:normAutofit/>
          </a:bodyPr>
          <a:lstStyle/>
          <a:p>
            <a:r>
              <a:rPr lang="en-US" dirty="0" smtClean="0"/>
              <a:t>Power-law in both mass and orbit size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41877"/>
              </p:ext>
            </p:extLst>
          </p:nvPr>
        </p:nvGraphicFramePr>
        <p:xfrm>
          <a:off x="184150" y="1865784"/>
          <a:ext cx="623252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3" imgW="2768600" imgH="508000" progId="Equation.3">
                  <p:embed/>
                </p:oleObj>
              </mc:Choice>
              <mc:Fallback>
                <p:oleObj name="Equation" r:id="rId3" imgW="2768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150" y="1865784"/>
                        <a:ext cx="6232525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161" y="2009800"/>
            <a:ext cx="3456383" cy="2808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168" y="4771241"/>
            <a:ext cx="3337859" cy="27111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512" y="681517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Tsapras</a:t>
            </a:r>
            <a:r>
              <a:rPr lang="en-US" sz="2800" dirty="0" smtClean="0"/>
              <a:t> et al. (2015?) in prep.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19560" y="3017912"/>
            <a:ext cx="4381500" cy="3816424"/>
            <a:chOff x="2930748" y="3017912"/>
            <a:chExt cx="4381500" cy="3816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30748" y="3329136"/>
              <a:ext cx="4381500" cy="3505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711848" y="3017912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3084 OGLE III  events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335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886" y="2657872"/>
            <a:ext cx="5963083" cy="4392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160000" cy="1270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Microlensing</a:t>
            </a:r>
            <a:r>
              <a:rPr lang="en-US" b="1" dirty="0" smtClean="0">
                <a:solidFill>
                  <a:srgbClr val="008000"/>
                </a:solidFill>
              </a:rPr>
              <a:t> detects </a:t>
            </a:r>
            <a:r>
              <a:rPr lang="en-US" b="1" dirty="0" smtClean="0">
                <a:solidFill>
                  <a:srgbClr val="0000FF"/>
                </a:solidFill>
              </a:rPr>
              <a:t>“Free Floating Planets”</a:t>
            </a:r>
            <a:r>
              <a:rPr lang="en-US" b="1" dirty="0" smtClean="0">
                <a:solidFill>
                  <a:srgbClr val="008000"/>
                </a:solidFill>
              </a:rPr>
              <a:t>:         ( unbound or  loosely bound &gt; 10 AU)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77752"/>
            <a:ext cx="9144000" cy="648072"/>
          </a:xfrm>
        </p:spPr>
        <p:txBody>
          <a:bodyPr/>
          <a:lstStyle/>
          <a:p>
            <a:r>
              <a:rPr lang="en-US" dirty="0" smtClean="0"/>
              <a:t>Excess of short events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&lt;2d) -&gt; small mass lenses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7512" y="681517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Sumi</a:t>
            </a:r>
            <a:r>
              <a:rPr lang="en-US" sz="2800" dirty="0" smtClean="0"/>
              <a:t> et al. (2011) Nature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64" y="3595035"/>
            <a:ext cx="4032448" cy="3239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44" y="2345060"/>
            <a:ext cx="2565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2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96" y="281608"/>
            <a:ext cx="5832648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8000"/>
                </a:solidFill>
              </a:rPr>
              <a:t> Beyond Power-Laws 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84" y="3794224"/>
            <a:ext cx="9468544" cy="361617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1. More Telescopes: </a:t>
            </a:r>
            <a:r>
              <a:rPr lang="en-US" dirty="0" smtClean="0"/>
              <a:t>(more/smaller planets)</a:t>
            </a:r>
          </a:p>
          <a:p>
            <a:pPr lvl="1"/>
            <a:r>
              <a:rPr lang="en-US" dirty="0" smtClean="0"/>
              <a:t>LCOGT :   2013 …   </a:t>
            </a:r>
            <a:r>
              <a:rPr lang="en-US" dirty="0"/>
              <a:t>(</a:t>
            </a:r>
            <a:r>
              <a:rPr lang="en-US" dirty="0" smtClean="0"/>
              <a:t>9 robotic 1m scopes)</a:t>
            </a:r>
            <a:endParaRPr lang="en-US" dirty="0"/>
          </a:p>
          <a:p>
            <a:pPr lvl="1"/>
            <a:r>
              <a:rPr lang="en-US" dirty="0" err="1" smtClean="0"/>
              <a:t>KMTNet</a:t>
            </a:r>
            <a:r>
              <a:rPr lang="en-US" dirty="0" smtClean="0"/>
              <a:t> : 2015 …  (3 wide-field 1.6m scopes)</a:t>
            </a:r>
          </a:p>
          <a:p>
            <a:r>
              <a:rPr lang="en-US" b="1" dirty="0" smtClean="0"/>
              <a:t>2. </a:t>
            </a:r>
            <a:r>
              <a:rPr lang="en-US" b="1" dirty="0" err="1" smtClean="0"/>
              <a:t>Microlens</a:t>
            </a:r>
            <a:r>
              <a:rPr lang="en-US" b="1" dirty="0" smtClean="0"/>
              <a:t> Parallaxes: </a:t>
            </a:r>
            <a:r>
              <a:rPr lang="en-US" dirty="0" smtClean="0"/>
              <a:t>(accurate masses / distances)</a:t>
            </a:r>
          </a:p>
          <a:p>
            <a:pPr lvl="1"/>
            <a:r>
              <a:rPr lang="en-US" dirty="0" smtClean="0"/>
              <a:t>Spitzer 2014…, </a:t>
            </a:r>
            <a:r>
              <a:rPr lang="en-US" dirty="0" err="1" smtClean="0"/>
              <a:t>Kepler</a:t>
            </a:r>
            <a:r>
              <a:rPr lang="en-US" dirty="0" smtClean="0"/>
              <a:t> 2016   </a:t>
            </a:r>
          </a:p>
          <a:p>
            <a:r>
              <a:rPr lang="en-US" b="1" dirty="0" smtClean="0"/>
              <a:t>3. Angular Resolution:  </a:t>
            </a:r>
            <a:r>
              <a:rPr lang="en-US" dirty="0" smtClean="0"/>
              <a:t>(sub-Earths)</a:t>
            </a:r>
          </a:p>
          <a:p>
            <a:pPr lvl="1"/>
            <a:r>
              <a:rPr lang="en-US" dirty="0" smtClean="0"/>
              <a:t>To reach main-sequence source stars   </a:t>
            </a:r>
          </a:p>
          <a:p>
            <a:pPr lvl="1"/>
            <a:r>
              <a:rPr lang="en-US" dirty="0" err="1" smtClean="0"/>
              <a:t>GravityCam</a:t>
            </a:r>
            <a:r>
              <a:rPr lang="en-US" dirty="0" smtClean="0"/>
              <a:t> : Wide-Field Lucky Imager on NTT</a:t>
            </a:r>
          </a:p>
          <a:p>
            <a:pPr lvl="1"/>
            <a:r>
              <a:rPr lang="en-US" dirty="0" smtClean="0"/>
              <a:t>EUCLID / WFIRST : Wide-Field Infrared Space Imager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488" y="1145704"/>
            <a:ext cx="51125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How fast do Cool Planets grow and migrate?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pj401972f7_l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20" y="353615"/>
            <a:ext cx="3672408" cy="3538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480" y="2297832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Larger </a:t>
            </a:r>
            <a:r>
              <a:rPr lang="en-US" sz="2800" dirty="0"/>
              <a:t>numbers (statistics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2</a:t>
            </a:r>
            <a:r>
              <a:rPr lang="en-US" sz="2800" dirty="0"/>
              <a:t>. </a:t>
            </a:r>
            <a:r>
              <a:rPr lang="en-US" sz="2800" dirty="0" smtClean="0"/>
              <a:t> Accurate </a:t>
            </a:r>
            <a:r>
              <a:rPr lang="en-US" sz="2800" dirty="0"/>
              <a:t>masses (parallax</a:t>
            </a:r>
            <a:r>
              <a:rPr lang="en-US" sz="2400" dirty="0"/>
              <a:t>)</a:t>
            </a:r>
          </a:p>
          <a:p>
            <a:r>
              <a:rPr lang="en-US" sz="2800" dirty="0" smtClean="0"/>
              <a:t>3. Smaller </a:t>
            </a:r>
            <a:r>
              <a:rPr lang="en-US" sz="2800" dirty="0"/>
              <a:t>planets (sub-</a:t>
            </a:r>
            <a:r>
              <a:rPr lang="en-US" sz="2800" dirty="0" smtClean="0"/>
              <a:t>Earth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112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636000" cy="762000"/>
          </a:xfrm>
        </p:spPr>
        <p:txBody>
          <a:bodyPr/>
          <a:lstStyle/>
          <a:p>
            <a:r>
              <a:rPr lang="en-GB" b="1" dirty="0">
                <a:solidFill>
                  <a:srgbClr val="008040"/>
                </a:solidFill>
              </a:rPr>
              <a:t>Gravitational Lensing</a:t>
            </a:r>
          </a:p>
        </p:txBody>
      </p:sp>
      <p:sp>
        <p:nvSpPr>
          <p:cNvPr id="512013" name="Line 13"/>
          <p:cNvSpPr>
            <a:spLocks noChangeShapeType="1"/>
          </p:cNvSpPr>
          <p:nvPr/>
        </p:nvSpPr>
        <p:spPr bwMode="auto">
          <a:xfrm>
            <a:off x="4318000" y="3048000"/>
            <a:ext cx="575786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22" name="Rectangle 22"/>
          <p:cNvSpPr>
            <a:spLocks noChangeArrowheads="1"/>
          </p:cNvSpPr>
          <p:nvPr/>
        </p:nvSpPr>
        <p:spPr bwMode="auto">
          <a:xfrm>
            <a:off x="1143000" y="4800600"/>
            <a:ext cx="6350000" cy="245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032" name="Group 32"/>
          <p:cNvGrpSpPr>
            <a:grpSpLocks/>
          </p:cNvGrpSpPr>
          <p:nvPr/>
        </p:nvGrpSpPr>
        <p:grpSpPr bwMode="auto">
          <a:xfrm>
            <a:off x="-84138" y="846138"/>
            <a:ext cx="9398001" cy="4572000"/>
            <a:chOff x="-53" y="533"/>
            <a:chExt cx="5920" cy="2880"/>
          </a:xfrm>
        </p:grpSpPr>
        <p:sp>
          <p:nvSpPr>
            <p:cNvPr id="512004" name="Line 4"/>
            <p:cNvSpPr>
              <a:spLocks noChangeShapeType="1"/>
            </p:cNvSpPr>
            <p:nvPr/>
          </p:nvSpPr>
          <p:spPr bwMode="auto">
            <a:xfrm>
              <a:off x="-53" y="2560"/>
              <a:ext cx="27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05" name="Line 5"/>
            <p:cNvSpPr>
              <a:spLocks noChangeShapeType="1"/>
            </p:cNvSpPr>
            <p:nvPr/>
          </p:nvSpPr>
          <p:spPr bwMode="auto">
            <a:xfrm>
              <a:off x="2720" y="1600"/>
              <a:ext cx="3040" cy="181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06" name="Line 6"/>
            <p:cNvSpPr>
              <a:spLocks noChangeShapeType="1"/>
            </p:cNvSpPr>
            <p:nvPr/>
          </p:nvSpPr>
          <p:spPr bwMode="auto">
            <a:xfrm>
              <a:off x="-53" y="1920"/>
              <a:ext cx="27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07" name="Line 7"/>
            <p:cNvSpPr>
              <a:spLocks noChangeShapeType="1"/>
            </p:cNvSpPr>
            <p:nvPr/>
          </p:nvSpPr>
          <p:spPr bwMode="auto">
            <a:xfrm flipV="1">
              <a:off x="2720" y="1653"/>
              <a:ext cx="3147" cy="90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08" name="Line 8"/>
            <p:cNvSpPr>
              <a:spLocks noChangeShapeType="1"/>
            </p:cNvSpPr>
            <p:nvPr/>
          </p:nvSpPr>
          <p:spPr bwMode="auto">
            <a:xfrm>
              <a:off x="-53" y="1227"/>
              <a:ext cx="27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09" name="Line 9"/>
            <p:cNvSpPr>
              <a:spLocks noChangeShapeType="1"/>
            </p:cNvSpPr>
            <p:nvPr/>
          </p:nvSpPr>
          <p:spPr bwMode="auto">
            <a:xfrm>
              <a:off x="-53" y="1600"/>
              <a:ext cx="27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10" name="Line 10"/>
            <p:cNvSpPr>
              <a:spLocks noChangeShapeType="1"/>
            </p:cNvSpPr>
            <p:nvPr/>
          </p:nvSpPr>
          <p:spPr bwMode="auto">
            <a:xfrm>
              <a:off x="2720" y="1227"/>
              <a:ext cx="3147" cy="9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11" name="Line 11"/>
            <p:cNvSpPr>
              <a:spLocks noChangeShapeType="1"/>
            </p:cNvSpPr>
            <p:nvPr/>
          </p:nvSpPr>
          <p:spPr bwMode="auto">
            <a:xfrm>
              <a:off x="-53" y="2240"/>
              <a:ext cx="27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12" name="Line 12"/>
            <p:cNvSpPr>
              <a:spLocks noChangeShapeType="1"/>
            </p:cNvSpPr>
            <p:nvPr/>
          </p:nvSpPr>
          <p:spPr bwMode="auto">
            <a:xfrm flipV="1">
              <a:off x="2720" y="533"/>
              <a:ext cx="3093" cy="171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14" name="Line 14"/>
            <p:cNvSpPr>
              <a:spLocks noChangeShapeType="1"/>
            </p:cNvSpPr>
            <p:nvPr/>
          </p:nvSpPr>
          <p:spPr bwMode="auto">
            <a:xfrm>
              <a:off x="0" y="2933"/>
              <a:ext cx="27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15" name="Line 15"/>
            <p:cNvSpPr>
              <a:spLocks noChangeShapeType="1"/>
            </p:cNvSpPr>
            <p:nvPr/>
          </p:nvSpPr>
          <p:spPr bwMode="auto">
            <a:xfrm flipV="1">
              <a:off x="2720" y="2613"/>
              <a:ext cx="3093" cy="3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16" name="Line 16"/>
            <p:cNvSpPr>
              <a:spLocks noChangeShapeType="1"/>
            </p:cNvSpPr>
            <p:nvPr/>
          </p:nvSpPr>
          <p:spPr bwMode="auto">
            <a:xfrm>
              <a:off x="0" y="853"/>
              <a:ext cx="27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17" name="Line 17"/>
            <p:cNvSpPr>
              <a:spLocks noChangeShapeType="1"/>
            </p:cNvSpPr>
            <p:nvPr/>
          </p:nvSpPr>
          <p:spPr bwMode="auto">
            <a:xfrm>
              <a:off x="2720" y="853"/>
              <a:ext cx="3093" cy="42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18" name="AutoShape 18"/>
            <p:cNvSpPr>
              <a:spLocks noChangeArrowheads="1"/>
            </p:cNvSpPr>
            <p:nvPr/>
          </p:nvSpPr>
          <p:spPr bwMode="auto">
            <a:xfrm>
              <a:off x="4853" y="1760"/>
              <a:ext cx="320" cy="32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03" name="Oval 3"/>
            <p:cNvSpPr>
              <a:spLocks noChangeArrowheads="1"/>
            </p:cNvSpPr>
            <p:nvPr/>
          </p:nvSpPr>
          <p:spPr bwMode="auto">
            <a:xfrm>
              <a:off x="2576" y="1802"/>
              <a:ext cx="213" cy="21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31" name="Group 31"/>
          <p:cNvGrpSpPr>
            <a:grpSpLocks/>
          </p:cNvGrpSpPr>
          <p:nvPr/>
        </p:nvGrpSpPr>
        <p:grpSpPr bwMode="auto">
          <a:xfrm>
            <a:off x="1371600" y="4876800"/>
            <a:ext cx="5715000" cy="2514600"/>
            <a:chOff x="864" y="3072"/>
            <a:chExt cx="3600" cy="1584"/>
          </a:xfrm>
        </p:grpSpPr>
        <p:sp>
          <p:nvSpPr>
            <p:cNvPr id="512019" name="Oval 19"/>
            <p:cNvSpPr>
              <a:spLocks noChangeArrowheads="1"/>
            </p:cNvSpPr>
            <p:nvPr/>
          </p:nvSpPr>
          <p:spPr bwMode="auto">
            <a:xfrm>
              <a:off x="3147" y="3360"/>
              <a:ext cx="1066" cy="106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20" name="Oval 20"/>
            <p:cNvSpPr>
              <a:spLocks noChangeArrowheads="1"/>
            </p:cNvSpPr>
            <p:nvPr/>
          </p:nvSpPr>
          <p:spPr bwMode="auto">
            <a:xfrm>
              <a:off x="3573" y="3787"/>
              <a:ext cx="214" cy="21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24" name="Oval 24"/>
            <p:cNvSpPr>
              <a:spLocks noChangeArrowheads="1"/>
            </p:cNvSpPr>
            <p:nvPr/>
          </p:nvSpPr>
          <p:spPr bwMode="auto">
            <a:xfrm>
              <a:off x="3147" y="3360"/>
              <a:ext cx="1066" cy="1067"/>
            </a:xfrm>
            <a:prstGeom prst="ellipse">
              <a:avLst/>
            </a:prstGeom>
            <a:noFill/>
            <a:ln w="127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25" name="Oval 25"/>
            <p:cNvSpPr>
              <a:spLocks noChangeArrowheads="1"/>
            </p:cNvSpPr>
            <p:nvPr/>
          </p:nvSpPr>
          <p:spPr bwMode="auto">
            <a:xfrm>
              <a:off x="3573" y="3787"/>
              <a:ext cx="214" cy="2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28" name="Text Box 28"/>
            <p:cNvSpPr txBox="1">
              <a:spLocks/>
            </p:cNvSpPr>
            <p:nvPr/>
          </p:nvSpPr>
          <p:spPr bwMode="auto">
            <a:xfrm>
              <a:off x="912" y="3168"/>
              <a:ext cx="216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i="1" dirty="0"/>
                <a:t>Observer</a:t>
              </a:r>
              <a:r>
                <a:rPr lang="ja-JP" altLang="en-US" sz="3200" i="1" dirty="0">
                  <a:latin typeface="Arial"/>
                </a:rPr>
                <a:t>’</a:t>
              </a:r>
              <a:r>
                <a:rPr lang="en-US" sz="3200" i="1" dirty="0"/>
                <a:t>s </a:t>
              </a:r>
              <a:r>
                <a:rPr lang="en-US" sz="3200" i="1" dirty="0" smtClean="0"/>
                <a:t>View:    </a:t>
              </a:r>
              <a:r>
                <a:rPr lang="en-US" sz="3200" i="1" dirty="0"/>
                <a:t>o</a:t>
              </a:r>
              <a:r>
                <a:rPr lang="en-US" sz="3200" i="1" dirty="0" smtClean="0"/>
                <a:t>n axis</a:t>
              </a:r>
              <a:endParaRPr lang="en-US" sz="3200" i="1" dirty="0"/>
            </a:p>
          </p:txBody>
        </p:sp>
        <p:sp>
          <p:nvSpPr>
            <p:cNvPr id="512029" name="Rectangle 29"/>
            <p:cNvSpPr>
              <a:spLocks/>
            </p:cNvSpPr>
            <p:nvPr/>
          </p:nvSpPr>
          <p:spPr bwMode="auto">
            <a:xfrm>
              <a:off x="864" y="3072"/>
              <a:ext cx="3600" cy="1584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30" name="Text Box 30"/>
            <p:cNvSpPr txBox="1">
              <a:spLocks/>
            </p:cNvSpPr>
            <p:nvPr/>
          </p:nvSpPr>
          <p:spPr bwMode="auto">
            <a:xfrm>
              <a:off x="912" y="3840"/>
              <a:ext cx="21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3200" b="1">
                  <a:latin typeface="Arial"/>
                </a:rPr>
                <a:t>“</a:t>
              </a:r>
              <a:r>
                <a:rPr lang="en-US" sz="3200" b="1"/>
                <a:t>Einstein Ring</a:t>
              </a:r>
              <a:r>
                <a:rPr lang="ja-JP" altLang="en-US" sz="3200" b="1">
                  <a:latin typeface="Arial"/>
                </a:rPr>
                <a:t>”</a:t>
              </a:r>
              <a:endParaRPr lang="en-US" sz="3200" b="1"/>
            </a:p>
          </p:txBody>
        </p:sp>
      </p:grpSp>
      <p:sp>
        <p:nvSpPr>
          <p:cNvPr id="512033" name="Text Box 33"/>
          <p:cNvSpPr txBox="1">
            <a:spLocks/>
          </p:cNvSpPr>
          <p:nvPr/>
        </p:nvSpPr>
        <p:spPr bwMode="auto">
          <a:xfrm>
            <a:off x="457200" y="7620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Strong Negative Spherical Aberration !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5256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592"/>
            <a:ext cx="10160000" cy="1270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More Telescopes =&gt; more (and smaller) planets    LCOGT/SUPA robotic </a:t>
            </a:r>
            <a:r>
              <a:rPr lang="en-US" sz="3600" b="1" dirty="0" err="1" smtClean="0">
                <a:solidFill>
                  <a:srgbClr val="008000"/>
                </a:solidFill>
              </a:rPr>
              <a:t>microlens</a:t>
            </a:r>
            <a:r>
              <a:rPr lang="en-US" sz="3600" b="1" dirty="0" smtClean="0">
                <a:solidFill>
                  <a:srgbClr val="008000"/>
                </a:solidFill>
              </a:rPr>
              <a:t> survey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1433736"/>
            <a:ext cx="7020272" cy="561662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LCOGT(+SUPA) robotic telescope network </a:t>
            </a:r>
          </a:p>
          <a:p>
            <a:pPr lvl="1"/>
            <a:r>
              <a:rPr lang="en-US" dirty="0" smtClean="0"/>
              <a:t>6(+3) = </a:t>
            </a:r>
            <a:r>
              <a:rPr lang="en-US" b="1" dirty="0" smtClean="0">
                <a:solidFill>
                  <a:srgbClr val="FF0000"/>
                </a:solidFill>
              </a:rPr>
              <a:t>9 robotic 1m scopes</a:t>
            </a:r>
          </a:p>
          <a:p>
            <a:pPr lvl="1"/>
            <a:r>
              <a:rPr lang="en-US" dirty="0" smtClean="0"/>
              <a:t> South Africa (3), Chile (3), Australia (2) and Texas (1</a:t>
            </a:r>
            <a:r>
              <a:rPr lang="en-US" sz="2400" dirty="0" smtClean="0"/>
              <a:t>)</a:t>
            </a:r>
          </a:p>
          <a:p>
            <a:r>
              <a:rPr lang="en-US" dirty="0" smtClean="0"/>
              <a:t>+ </a:t>
            </a:r>
            <a:r>
              <a:rPr lang="en-US" b="1" dirty="0" smtClean="0">
                <a:solidFill>
                  <a:srgbClr val="FF0000"/>
                </a:solidFill>
              </a:rPr>
              <a:t>3 robotic 2m scopes </a:t>
            </a:r>
            <a:r>
              <a:rPr lang="en-US" dirty="0" smtClean="0"/>
              <a:t>(UK-built Liverpool + </a:t>
            </a:r>
            <a:r>
              <a:rPr lang="en-US" dirty="0" err="1" smtClean="0"/>
              <a:t>Faulkes</a:t>
            </a:r>
            <a:r>
              <a:rPr lang="en-US" dirty="0" smtClean="0"/>
              <a:t> N,S)</a:t>
            </a:r>
          </a:p>
          <a:p>
            <a:pPr lvl="1"/>
            <a:r>
              <a:rPr lang="en-US" dirty="0" smtClean="0"/>
              <a:t>In Canary Islands (LT), Hawaii (FTN), Australia (FTS)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LCOGT/SUPA </a:t>
            </a:r>
            <a:r>
              <a:rPr lang="en-US" b="1" dirty="0" err="1" smtClean="0">
                <a:solidFill>
                  <a:srgbClr val="0000FF"/>
                </a:solidFill>
              </a:rPr>
              <a:t>Microlensing</a:t>
            </a:r>
            <a:r>
              <a:rPr lang="en-US" b="1" dirty="0" smtClean="0">
                <a:solidFill>
                  <a:srgbClr val="0000FF"/>
                </a:solidFill>
              </a:rPr>
              <a:t> Key Project:</a:t>
            </a:r>
          </a:p>
          <a:p>
            <a:pPr lvl="1"/>
            <a:r>
              <a:rPr lang="en-US" dirty="0" smtClean="0"/>
              <a:t>2013 pilot season </a:t>
            </a:r>
          </a:p>
          <a:p>
            <a:pPr lvl="1"/>
            <a:r>
              <a:rPr lang="en-US" dirty="0" smtClean="0"/>
              <a:t>2014-16 3000h/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24-hr coverage</a:t>
            </a:r>
          </a:p>
          <a:p>
            <a:pPr lvl="1"/>
            <a:r>
              <a:rPr lang="en-US" dirty="0" smtClean="0"/>
              <a:t>Follow-up best events</a:t>
            </a:r>
          </a:p>
          <a:p>
            <a:pPr lvl="1"/>
            <a:r>
              <a:rPr lang="en-US" dirty="0" smtClean="0"/>
              <a:t>Optimal observing strategy</a:t>
            </a:r>
          </a:p>
          <a:p>
            <a:pPr lvl="1"/>
            <a:r>
              <a:rPr lang="en-US" dirty="0" smtClean="0"/>
              <a:t>Real-time data reduction</a:t>
            </a:r>
          </a:p>
          <a:p>
            <a:pPr lvl="1"/>
            <a:r>
              <a:rPr lang="en-US" dirty="0" smtClean="0"/>
              <a:t>Real-time anomaly detection</a:t>
            </a:r>
          </a:p>
          <a:p>
            <a:pPr lvl="1"/>
            <a:r>
              <a:rPr lang="en-US" dirty="0" smtClean="0"/>
              <a:t>Real-time </a:t>
            </a:r>
            <a:r>
              <a:rPr lang="en-US" dirty="0" err="1" smtClean="0"/>
              <a:t>lightcurve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Systematic survey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863976" y="3665984"/>
            <a:ext cx="5040560" cy="3326351"/>
            <a:chOff x="4863976" y="3934852"/>
            <a:chExt cx="5040560" cy="3326351"/>
          </a:xfrm>
        </p:grpSpPr>
        <p:pic>
          <p:nvPicPr>
            <p:cNvPr id="4" name="Picture 3" descr="lc_montage_201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976" y="4386064"/>
              <a:ext cx="5040560" cy="287513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80000" y="3934852"/>
              <a:ext cx="4680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LCOGT </a:t>
              </a:r>
              <a:r>
                <a:rPr lang="en-US" sz="2800" dirty="0" err="1" smtClean="0"/>
                <a:t>lightcurves</a:t>
              </a:r>
              <a:r>
                <a:rPr lang="en-US" sz="2800" dirty="0" smtClean="0"/>
                <a:t> 2013</a:t>
              </a:r>
              <a:endParaRPr lang="en-US" sz="2800" dirty="0"/>
            </a:p>
          </p:txBody>
        </p:sp>
      </p:grpSp>
      <p:pic>
        <p:nvPicPr>
          <p:cNvPr id="3" name="Picture 2" descr="lcogt-ct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72" y="1577752"/>
            <a:ext cx="2540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40" y="7050360"/>
            <a:ext cx="1004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LCOGT.Net</a:t>
            </a:r>
            <a:r>
              <a:rPr lang="en-US" sz="2400" dirty="0" smtClean="0"/>
              <a:t> = Las </a:t>
            </a:r>
            <a:r>
              <a:rPr lang="en-US" sz="2400" dirty="0" err="1" smtClean="0"/>
              <a:t>Cumbres</a:t>
            </a:r>
            <a:r>
              <a:rPr lang="en-US" sz="2400" dirty="0" smtClean="0"/>
              <a:t> Observatory Global Telescope Network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684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5584"/>
            <a:ext cx="10160000" cy="1270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Microlens</a:t>
            </a:r>
            <a:r>
              <a:rPr lang="en-US" b="1" dirty="0" smtClean="0">
                <a:solidFill>
                  <a:srgbClr val="008000"/>
                </a:solidFill>
              </a:rPr>
              <a:t> Parallax =&gt; </a:t>
            </a:r>
            <a:r>
              <a:rPr lang="en-US" b="1" dirty="0">
                <a:solidFill>
                  <a:srgbClr val="008000"/>
                </a:solidFill>
              </a:rPr>
              <a:t>A</a:t>
            </a:r>
            <a:r>
              <a:rPr lang="en-US" b="1" dirty="0" smtClean="0">
                <a:solidFill>
                  <a:srgbClr val="008000"/>
                </a:solidFill>
              </a:rPr>
              <a:t>ccurate Masses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559" y="3449960"/>
            <a:ext cx="2216817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464" y="1145704"/>
            <a:ext cx="4979548" cy="5406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rabicPeriod"/>
            </a:pPr>
            <a:r>
              <a:rPr lang="en-US" sz="2800" dirty="0" err="1" smtClean="0"/>
              <a:t>Lightcurve</a:t>
            </a:r>
            <a:r>
              <a:rPr lang="en-US" sz="2800" dirty="0" smtClean="0"/>
              <a:t> analysis :</a:t>
            </a:r>
          </a:p>
          <a:p>
            <a:pPr marL="457200" indent="-457200" algn="l">
              <a:buFont typeface="Symbol" charset="0"/>
              <a:buChar char=""/>
            </a:pPr>
            <a:r>
              <a:rPr lang="en-US" sz="2800" dirty="0"/>
              <a:t>Mass ratio </a:t>
            </a:r>
            <a:r>
              <a:rPr lang="en-US" sz="2800" b="1" dirty="0">
                <a:solidFill>
                  <a:srgbClr val="0000FF"/>
                </a:solidFill>
              </a:rPr>
              <a:t>q = m / M</a:t>
            </a:r>
          </a:p>
          <a:p>
            <a:pPr marL="457200" indent="-457200" algn="l">
              <a:buFont typeface="Symbol" charset="0"/>
              <a:buChar char=""/>
            </a:pPr>
            <a:r>
              <a:rPr lang="en-US" sz="2800" dirty="0"/>
              <a:t>Separation </a:t>
            </a:r>
            <a:r>
              <a:rPr lang="en-US" sz="2800" b="1" dirty="0">
                <a:solidFill>
                  <a:srgbClr val="0000FF"/>
                </a:solidFill>
              </a:rPr>
              <a:t>s = a / R</a:t>
            </a:r>
            <a:r>
              <a:rPr lang="en-US" sz="2800" b="1" baseline="-25000" dirty="0">
                <a:solidFill>
                  <a:srgbClr val="0000FF"/>
                </a:solidFill>
              </a:rPr>
              <a:t>E</a:t>
            </a:r>
          </a:p>
          <a:p>
            <a:pPr marL="457200" indent="-457200" algn="l">
              <a:buFont typeface="Symbol" charset="0"/>
              <a:buChar char=""/>
            </a:pPr>
            <a:r>
              <a:rPr lang="en-US" sz="2800" dirty="0" smtClean="0"/>
              <a:t>Einstein Ring crossing time </a:t>
            </a:r>
            <a:r>
              <a:rPr lang="en-US" sz="2800" b="1" dirty="0" err="1" smtClean="0">
                <a:solidFill>
                  <a:srgbClr val="0000FF"/>
                </a:solidFill>
              </a:rPr>
              <a:t>t</a:t>
            </a:r>
            <a:r>
              <a:rPr lang="en-US" sz="2800" b="1" baseline="-25000" dirty="0" err="1" smtClean="0">
                <a:solidFill>
                  <a:srgbClr val="0000FF"/>
                </a:solidFill>
              </a:rPr>
              <a:t>E</a:t>
            </a:r>
            <a:endParaRPr lang="en-US" sz="2800" b="1" baseline="-25000" dirty="0" smtClean="0">
              <a:solidFill>
                <a:srgbClr val="0000FF"/>
              </a:solidFill>
            </a:endParaRPr>
          </a:p>
          <a:p>
            <a:pPr marL="457200" indent="-457200" algn="l">
              <a:buFont typeface="Symbol" charset="0"/>
              <a:buChar char=""/>
            </a:pPr>
            <a:r>
              <a:rPr lang="en-US" sz="2800" dirty="0"/>
              <a:t>S</a:t>
            </a:r>
            <a:r>
              <a:rPr lang="en-US" sz="2800" dirty="0" smtClean="0"/>
              <a:t>ource </a:t>
            </a:r>
            <a:r>
              <a:rPr lang="en-US" sz="2800" dirty="0"/>
              <a:t>star crossing time </a:t>
            </a:r>
            <a:r>
              <a:rPr lang="en-US" sz="2800" b="1" dirty="0" err="1">
                <a:solidFill>
                  <a:srgbClr val="0000FF"/>
                </a:solidFill>
              </a:rPr>
              <a:t>t</a:t>
            </a:r>
            <a:r>
              <a:rPr lang="en-US" sz="2800" b="1" baseline="-25000" dirty="0" err="1">
                <a:solidFill>
                  <a:srgbClr val="0000FF"/>
                </a:solidFill>
              </a:rPr>
              <a:t>S</a:t>
            </a:r>
            <a:r>
              <a:rPr lang="en-US" sz="2800" dirty="0"/>
              <a:t> </a:t>
            </a:r>
            <a:endParaRPr lang="en-US" sz="2800" baseline="-25000" dirty="0" smtClean="0"/>
          </a:p>
          <a:p>
            <a:pPr marL="457200" indent="-457200" algn="l">
              <a:buFont typeface="Symbol" charset="0"/>
              <a:buChar char=""/>
            </a:pPr>
            <a:endParaRPr lang="en-US" sz="2800" baseline="-25000" dirty="0" smtClean="0"/>
          </a:p>
          <a:p>
            <a:pPr algn="l"/>
            <a:r>
              <a:rPr lang="en-US" sz="2800" dirty="0" smtClean="0"/>
              <a:t>2. Source star </a:t>
            </a:r>
            <a:r>
              <a:rPr lang="en-US" sz="2800" dirty="0" err="1" smtClean="0"/>
              <a:t>colour</a:t>
            </a:r>
            <a:r>
              <a:rPr lang="en-US" sz="2800" dirty="0" smtClean="0"/>
              <a:t>-magnitude :</a:t>
            </a:r>
          </a:p>
          <a:p>
            <a:pPr marL="457200" indent="-457200" algn="l">
              <a:buFont typeface="Symbol" charset="0"/>
              <a:buChar char=""/>
            </a:pPr>
            <a:r>
              <a:rPr lang="en-US" sz="2800" dirty="0" smtClean="0"/>
              <a:t>distance </a:t>
            </a:r>
            <a:r>
              <a:rPr lang="en-US" sz="2800" b="1" dirty="0" smtClean="0">
                <a:solidFill>
                  <a:srgbClr val="0000FF"/>
                </a:solidFill>
              </a:rPr>
              <a:t>D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, angular size </a:t>
            </a:r>
            <a:r>
              <a:rPr lang="en-US" sz="28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sz="2800" b="1" baseline="-25000" dirty="0" err="1" smtClean="0">
                <a:solidFill>
                  <a:srgbClr val="0000FF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Symbol" charset="0"/>
              <a:buChar char="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sz="2800" b="1" baseline="-25000" dirty="0" err="1" smtClean="0">
                <a:solidFill>
                  <a:srgbClr val="0000FF"/>
                </a:solidFill>
              </a:rPr>
              <a:t>E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= </a:t>
            </a:r>
            <a:r>
              <a:rPr lang="en-US" sz="28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sz="2800" b="1" baseline="-25000" dirty="0" err="1" smtClean="0">
                <a:solidFill>
                  <a:srgbClr val="0000FF"/>
                </a:solidFill>
              </a:rPr>
              <a:t>S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</a:t>
            </a:r>
            <a:r>
              <a:rPr lang="en-US" sz="2800" b="1" baseline="-25000" dirty="0" err="1" smtClean="0">
                <a:solidFill>
                  <a:srgbClr val="0000FF"/>
                </a:solidFill>
              </a:rPr>
              <a:t>E</a:t>
            </a:r>
            <a:r>
              <a:rPr lang="en-US" sz="2800" b="1" dirty="0" smtClean="0">
                <a:solidFill>
                  <a:srgbClr val="0000FF"/>
                </a:solidFill>
              </a:rPr>
              <a:t> / </a:t>
            </a:r>
            <a:r>
              <a:rPr lang="en-US" sz="2800" b="1" dirty="0" err="1" smtClean="0">
                <a:solidFill>
                  <a:srgbClr val="0000FF"/>
                </a:solidFill>
              </a:rPr>
              <a:t>t</a:t>
            </a:r>
            <a:r>
              <a:rPr lang="en-US" sz="2800" b="1" baseline="-25000" dirty="0" err="1" smtClean="0">
                <a:solidFill>
                  <a:srgbClr val="0000FF"/>
                </a:solidFill>
              </a:rPr>
              <a:t>S</a:t>
            </a:r>
            <a:endParaRPr lang="en-US" sz="2800" b="1" baseline="-25000" dirty="0" smtClean="0">
              <a:solidFill>
                <a:srgbClr val="0000FF"/>
              </a:solidFill>
            </a:endParaRPr>
          </a:p>
          <a:p>
            <a:pPr marL="457200" indent="-457200">
              <a:buFont typeface="Symbol" charset="0"/>
              <a:buChar char=""/>
            </a:pPr>
            <a:endParaRPr lang="en-US" sz="2800" baseline="-25000" dirty="0"/>
          </a:p>
          <a:p>
            <a:pPr marL="514350" indent="-514350">
              <a:buAutoNum type="arabicPeriod" startAt="3"/>
            </a:pPr>
            <a:r>
              <a:rPr lang="en-US" sz="2800" dirty="0" smtClean="0"/>
              <a:t>Need Parallax =&gt;  </a:t>
            </a:r>
            <a:r>
              <a:rPr lang="en-US" sz="2800" b="1" dirty="0" smtClean="0">
                <a:solidFill>
                  <a:srgbClr val="0000FF"/>
                </a:solidFill>
              </a:rPr>
              <a:t>D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L</a:t>
            </a:r>
          </a:p>
          <a:p>
            <a:pPr marL="457200" indent="-457200">
              <a:buFont typeface="Symbol" charset="0"/>
              <a:buChar char=""/>
            </a:pPr>
            <a:endParaRPr lang="en-US" sz="2800" baseline="-25000" dirty="0"/>
          </a:p>
          <a:p>
            <a:endParaRPr lang="en-US" sz="2800" baseline="-25000" dirty="0"/>
          </a:p>
          <a:p>
            <a:pPr marL="457200" indent="-457200" algn="l">
              <a:buFont typeface="Symbol" charset="0"/>
              <a:buChar char=""/>
            </a:pPr>
            <a:endParaRPr lang="en-US" sz="2800" baseline="-25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606986"/>
              </p:ext>
            </p:extLst>
          </p:nvPr>
        </p:nvGraphicFramePr>
        <p:xfrm>
          <a:off x="687512" y="6182122"/>
          <a:ext cx="1612900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Equation" r:id="rId4" imgW="660400" imgH="444500" progId="Equation.3">
                  <p:embed/>
                </p:oleObj>
              </mc:Choice>
              <mc:Fallback>
                <p:oleObj name="Equation" r:id="rId4" imgW="660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512" y="6182122"/>
                        <a:ext cx="1612900" cy="108426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423739"/>
              </p:ext>
            </p:extLst>
          </p:nvPr>
        </p:nvGraphicFramePr>
        <p:xfrm>
          <a:off x="2559720" y="5777433"/>
          <a:ext cx="3567112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Equation" r:id="rId6" imgW="1460500" imgH="698500" progId="Equation.3">
                  <p:embed/>
                </p:oleObj>
              </mc:Choice>
              <mc:Fallback>
                <p:oleObj name="Equation" r:id="rId6" imgW="14605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9720" y="5777433"/>
                        <a:ext cx="3567112" cy="17049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LightCurve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08" y="1289720"/>
            <a:ext cx="4100911" cy="2082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76144" y="5682208"/>
            <a:ext cx="3528392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Uncertain distance =&gt; uncertain mass :                 </a:t>
            </a:r>
            <a:r>
              <a:rPr lang="en-US" sz="2800" dirty="0" smtClean="0"/>
              <a:t>No parallax:  0.3 </a:t>
            </a:r>
            <a:r>
              <a:rPr lang="en-US" sz="2800" dirty="0" err="1" smtClean="0"/>
              <a:t>dex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With parallax:  30%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215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600"/>
            <a:ext cx="10160000" cy="1270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8000"/>
                </a:solidFill>
              </a:rPr>
              <a:t>Proper motion </a:t>
            </a:r>
            <a:r>
              <a:rPr lang="en-US" sz="4000" b="1" dirty="0" smtClean="0">
                <a:solidFill>
                  <a:srgbClr val="008000"/>
                </a:solidFill>
              </a:rPr>
              <a:t>separates the lens and source            – but can be a long wait.</a:t>
            </a:r>
            <a:endParaRPr lang="en-US" sz="4000" b="1" dirty="0">
              <a:solidFill>
                <a:srgbClr val="008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32847"/>
              </p:ext>
            </p:extLst>
          </p:nvPr>
        </p:nvGraphicFramePr>
        <p:xfrm>
          <a:off x="5022850" y="3727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2850" y="3727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20" y="3017912"/>
            <a:ext cx="4409480" cy="297294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8000" y="1505744"/>
            <a:ext cx="9144000" cy="1368152"/>
          </a:xfrm>
        </p:spPr>
        <p:txBody>
          <a:bodyPr/>
          <a:lstStyle/>
          <a:p>
            <a:r>
              <a:rPr lang="en-US" dirty="0" smtClean="0"/>
              <a:t>MACHO-LMC-005   </a:t>
            </a:r>
          </a:p>
          <a:p>
            <a:r>
              <a:rPr lang="en-US" dirty="0" smtClean="0"/>
              <a:t>HST data taken 6 years after the event: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512" y="681517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Alcock</a:t>
            </a:r>
            <a:r>
              <a:rPr lang="en-US" sz="2800" dirty="0" smtClean="0"/>
              <a:t> et al. (2001) Nature 414, 617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68032" y="2729880"/>
            <a:ext cx="4791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Lens star </a:t>
            </a:r>
            <a:r>
              <a:rPr lang="en-US" sz="3200" dirty="0" err="1" smtClean="0">
                <a:solidFill>
                  <a:srgbClr val="0000FF"/>
                </a:solidFill>
              </a:rPr>
              <a:t>colour</a:t>
            </a:r>
            <a:r>
              <a:rPr lang="en-US" sz="3200" dirty="0" smtClean="0">
                <a:solidFill>
                  <a:srgbClr val="0000FF"/>
                </a:solidFill>
              </a:rPr>
              <a:t> and mag</a:t>
            </a:r>
          </a:p>
          <a:p>
            <a:pPr marL="457200" indent="-457200" algn="l">
              <a:buFont typeface="Symbol" charset="0"/>
              <a:buChar char=""/>
            </a:pPr>
            <a:r>
              <a:rPr lang="en-US" sz="3200" dirty="0" smtClean="0">
                <a:solidFill>
                  <a:srgbClr val="0000FF"/>
                </a:solidFill>
              </a:rPr>
              <a:t>mass M and distance D</a:t>
            </a:r>
            <a:r>
              <a:rPr lang="en-US" sz="3200" baseline="-25000" dirty="0" smtClean="0">
                <a:solidFill>
                  <a:srgbClr val="0000FF"/>
                </a:solidFill>
              </a:rPr>
              <a:t>L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Proper motion </a:t>
            </a:r>
            <a:r>
              <a:rPr lang="en-US" sz="3200" dirty="0" smtClean="0">
                <a:latin typeface="Symbol" charset="2"/>
                <a:cs typeface="Symbol" charset="2"/>
              </a:rPr>
              <a:t>m</a:t>
            </a:r>
          </a:p>
          <a:p>
            <a:pPr algn="l"/>
            <a:r>
              <a:rPr lang="en-US" sz="3200" dirty="0" smtClean="0">
                <a:latin typeface="Symbol" charset="2"/>
                <a:cs typeface="Symbol" charset="2"/>
              </a:rPr>
              <a:t>=&gt; </a:t>
            </a:r>
            <a:r>
              <a:rPr lang="en-US" sz="3200" dirty="0" smtClean="0"/>
              <a:t>R</a:t>
            </a:r>
            <a:r>
              <a:rPr lang="en-US" sz="3200" baseline="-25000" dirty="0" smtClean="0"/>
              <a:t>E </a:t>
            </a:r>
            <a:r>
              <a:rPr lang="en-US" sz="3200" dirty="0" smtClean="0"/>
              <a:t>= </a:t>
            </a:r>
            <a:r>
              <a:rPr lang="en-US" sz="3200" dirty="0" smtClean="0">
                <a:latin typeface="Symbol" charset="2"/>
                <a:cs typeface="Symbol" charset="2"/>
              </a:rPr>
              <a:t>m</a:t>
            </a:r>
            <a:r>
              <a:rPr lang="en-US" sz="3200" dirty="0" smtClean="0"/>
              <a:t> D</a:t>
            </a:r>
            <a:r>
              <a:rPr lang="en-US" sz="3200" baseline="-25000" dirty="0" smtClean="0"/>
              <a:t>L</a:t>
            </a:r>
            <a:r>
              <a:rPr lang="en-US" sz="3200" dirty="0" smtClean="0"/>
              <a:t> 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E</a:t>
            </a:r>
            <a:endParaRPr lang="en-US" sz="3200" baseline="-25000" dirty="0" smtClean="0"/>
          </a:p>
          <a:p>
            <a:pPr algn="l"/>
            <a:endParaRPr lang="en-US" sz="32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06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93663"/>
            <a:ext cx="9470131" cy="1268065"/>
          </a:xfrm>
          <a:ln w="12700">
            <a:noFill/>
            <a:round/>
            <a:headEnd/>
            <a:tailEnd/>
          </a:ln>
          <a:extLst/>
        </p:spPr>
        <p:txBody>
          <a:bodyPr lIns="0" tIns="39115" rIns="0" bIns="0">
            <a:normAutofit/>
          </a:bodyPr>
          <a:lstStyle/>
          <a:p>
            <a:pPr marL="0" indent="0"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b="1" dirty="0" smtClean="0">
                <a:solidFill>
                  <a:srgbClr val="008040"/>
                </a:solidFill>
              </a:rPr>
              <a:t>Annual Parallax due to Earth’s motion </a:t>
            </a:r>
            <a:endParaRPr lang="en-GB" b="1" dirty="0" smtClean="0">
              <a:solidFill>
                <a:srgbClr val="008040"/>
              </a:solidFill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496" y="2999909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Subtle but observable effect,    best seen in longer events.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60" y="1361728"/>
            <a:ext cx="2795195" cy="1656184"/>
          </a:xfrm>
          <a:prstGeom prst="rect">
            <a:avLst/>
          </a:prstGeom>
        </p:spPr>
      </p:pic>
      <p:pic>
        <p:nvPicPr>
          <p:cNvPr id="6" name="Picture 5" descr="OB131125_KB130584_plt_prlxvsnoprlx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2" y="3810000"/>
            <a:ext cx="4248472" cy="3600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19960" y="1145704"/>
            <a:ext cx="5440040" cy="7776864"/>
            <a:chOff x="5512048" y="1289720"/>
            <a:chExt cx="4254965" cy="60486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2048" y="1289720"/>
              <a:ext cx="4254965" cy="602954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84056" y="5322168"/>
              <a:ext cx="4176464" cy="2016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40613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652000" cy="1270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Parallax vector – parallel and perpendicular to the lens-source proper motion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088" y="3261196"/>
            <a:ext cx="3673397" cy="40051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576" y="3233936"/>
            <a:ext cx="3806428" cy="4089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448" y="1793776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Easier to measure:  </a:t>
            </a:r>
            <a:r>
              <a:rPr lang="en-US" sz="3200" dirty="0" err="1">
                <a:latin typeface="Symbol" charset="2"/>
                <a:cs typeface="Symbol" charset="2"/>
              </a:rPr>
              <a:t>p</a:t>
            </a:r>
            <a:r>
              <a:rPr lang="en-US" sz="3200" baseline="-25000" dirty="0" err="1"/>
              <a:t>E</a:t>
            </a:r>
            <a:r>
              <a:rPr lang="en-US" sz="3200" baseline="-25000" dirty="0"/>
              <a:t>, |</a:t>
            </a:r>
            <a:r>
              <a:rPr lang="en-US" sz="3200" baseline="-25000" dirty="0" smtClean="0"/>
              <a:t>| </a:t>
            </a:r>
          </a:p>
          <a:p>
            <a:r>
              <a:rPr lang="en-US" sz="3200" dirty="0" smtClean="0"/>
              <a:t>Asymmetric perturbation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224016" y="1865784"/>
            <a:ext cx="4935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Harder:  </a:t>
            </a:r>
            <a:r>
              <a:rPr lang="en-US" sz="3200" dirty="0" err="1" smtClean="0">
                <a:latin typeface="Symbol" charset="2"/>
                <a:cs typeface="Symbol" charset="2"/>
              </a:rPr>
              <a:t>p</a:t>
            </a:r>
            <a:r>
              <a:rPr lang="en-US" sz="3200" baseline="-25000" dirty="0" err="1" smtClean="0"/>
              <a:t>E</a:t>
            </a:r>
            <a:r>
              <a:rPr lang="en-US" sz="3200" baseline="-25000" dirty="0"/>
              <a:t>, </a:t>
            </a:r>
            <a:r>
              <a:rPr lang="en-US" sz="3200" baseline="-25000" dirty="0">
                <a:latin typeface="Symbol" charset="2"/>
                <a:cs typeface="Symbol" charset="2"/>
              </a:rPr>
              <a:t>^</a:t>
            </a:r>
            <a:r>
              <a:rPr lang="en-US" sz="3200" baseline="-25000" dirty="0"/>
              <a:t> </a:t>
            </a:r>
            <a:endParaRPr lang="en-US" sz="3200" baseline="-25000" dirty="0" smtClean="0"/>
          </a:p>
          <a:p>
            <a:r>
              <a:rPr lang="en-US" sz="3200" dirty="0" smtClean="0"/>
              <a:t> Smaller symmetric residuals</a:t>
            </a:r>
            <a:r>
              <a:rPr lang="en-US" sz="3200" baseline="-25000" dirty="0" smtClean="0"/>
              <a:t> </a:t>
            </a:r>
            <a:endParaRPr lang="en-US" sz="320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16092"/>
              </p:ext>
            </p:extLst>
          </p:nvPr>
        </p:nvGraphicFramePr>
        <p:xfrm>
          <a:off x="7384256" y="4674096"/>
          <a:ext cx="110331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5" imgW="292100" imgH="228600" progId="Equation.3">
                  <p:embed/>
                </p:oleObj>
              </mc:Choice>
              <mc:Fallback>
                <p:oleObj name="Equation" r:id="rId5" imgW="292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84256" y="4674096"/>
                        <a:ext cx="1103313" cy="87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271586"/>
              </p:ext>
            </p:extLst>
          </p:nvPr>
        </p:nvGraphicFramePr>
        <p:xfrm>
          <a:off x="2775744" y="4674096"/>
          <a:ext cx="10080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Equation" r:id="rId7" imgW="266700" imgH="228600" progId="Equation.3">
                  <p:embed/>
                </p:oleObj>
              </mc:Choice>
              <mc:Fallback>
                <p:oleObj name="Equation" r:id="rId7" imgW="266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75744" y="4674096"/>
                        <a:ext cx="1008063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48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Annual Parallax –&gt; 1 component 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61728"/>
            <a:ext cx="9144000" cy="1311920"/>
          </a:xfrm>
        </p:spPr>
        <p:txBody>
          <a:bodyPr>
            <a:normAutofit/>
          </a:bodyPr>
          <a:lstStyle/>
          <a:p>
            <a:r>
              <a:rPr lang="en-US" dirty="0" smtClean="0"/>
              <a:t>Parallax vector (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,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-25000" dirty="0" err="1" smtClean="0"/>
              <a:t>E</a:t>
            </a:r>
            <a:r>
              <a:rPr lang="en-US" dirty="0" smtClean="0"/>
              <a:t> measured from </a:t>
            </a:r>
            <a:r>
              <a:rPr lang="en-US" dirty="0" err="1" smtClean="0"/>
              <a:t>lightcurve</a:t>
            </a:r>
            <a:r>
              <a:rPr lang="en-US" dirty="0" smtClean="0"/>
              <a:t> asymmetry</a:t>
            </a:r>
            <a:endParaRPr lang="en-US" baseline="-25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600" y="2801888"/>
            <a:ext cx="6039272" cy="397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512" y="681517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Muraki</a:t>
            </a:r>
            <a:r>
              <a:rPr lang="en-US" sz="2800" dirty="0" smtClean="0"/>
              <a:t> et al. (2010) </a:t>
            </a:r>
            <a:r>
              <a:rPr lang="en-US" sz="2800" dirty="0" err="1" smtClean="0"/>
              <a:t>ApJ</a:t>
            </a:r>
            <a:r>
              <a:rPr lang="en-US" sz="2800" dirty="0" smtClean="0"/>
              <a:t> 741, 22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744296" y="4242048"/>
            <a:ext cx="216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How to measure the full parallax?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4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59520" y="2297832"/>
            <a:ext cx="4104456" cy="4693210"/>
            <a:chOff x="759520" y="2297832"/>
            <a:chExt cx="4104456" cy="46932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520" y="2297832"/>
              <a:ext cx="4104456" cy="469321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495824" y="2441848"/>
              <a:ext cx="864096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5584"/>
            <a:ext cx="9144000" cy="1270000"/>
          </a:xfrm>
          <a:ln>
            <a:noFill/>
          </a:ln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Terrestrial Parallax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032" y="2280330"/>
            <a:ext cx="4824536" cy="5195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8" y="695918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Gould et al.  </a:t>
            </a:r>
            <a:r>
              <a:rPr lang="en-US" sz="2800" dirty="0" err="1" smtClean="0"/>
              <a:t>ApJL</a:t>
            </a:r>
            <a:r>
              <a:rPr lang="en-US" sz="2800" dirty="0" smtClean="0"/>
              <a:t> 2008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5464" y="249469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~1 min across Earth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343405"/>
              </p:ext>
            </p:extLst>
          </p:nvPr>
        </p:nvGraphicFramePr>
        <p:xfrm>
          <a:off x="4768850" y="3594100"/>
          <a:ext cx="62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5" imgW="622300" imgH="431800" progId="Equation.3">
                  <p:embed/>
                </p:oleObj>
              </mc:Choice>
              <mc:Fallback>
                <p:oleObj name="Equation" r:id="rId5" imgW="622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8850" y="3594100"/>
                        <a:ext cx="622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464" y="1199709"/>
            <a:ext cx="9721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Small time differences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  <a:r>
              <a:rPr lang="en-US" sz="2800" dirty="0"/>
              <a:t>R</a:t>
            </a:r>
            <a:r>
              <a:rPr lang="en-US" sz="2800" dirty="0" smtClean="0"/>
              <a:t>equires sharp </a:t>
            </a:r>
            <a:r>
              <a:rPr lang="en-US" sz="2800" dirty="0" err="1" smtClean="0"/>
              <a:t>lightcurve</a:t>
            </a:r>
            <a:r>
              <a:rPr lang="en-US" sz="2800" dirty="0" smtClean="0"/>
              <a:t> features,                               e.g. in very-high magnification events.  </a:t>
            </a:r>
            <a:r>
              <a:rPr lang="en-US" sz="2800" dirty="0" smtClean="0">
                <a:solidFill>
                  <a:srgbClr val="0000FF"/>
                </a:solidFill>
              </a:rPr>
              <a:t>Rarely observable.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 Earth-Satellite Parallax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Spitzer                or                </a:t>
            </a:r>
            <a:r>
              <a:rPr lang="en-US" b="1" dirty="0" err="1" smtClean="0">
                <a:solidFill>
                  <a:srgbClr val="008000"/>
                </a:solidFill>
              </a:rPr>
              <a:t>Kepler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80" y="1721768"/>
            <a:ext cx="5616624" cy="4966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512" y="681517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Dong et al. (2007) </a:t>
            </a:r>
            <a:r>
              <a:rPr lang="en-US" sz="2400" dirty="0" err="1" smtClean="0"/>
              <a:t>ApJ</a:t>
            </a:r>
            <a:r>
              <a:rPr lang="en-US" sz="2400" dirty="0" smtClean="0"/>
              <a:t> 664, 862</a:t>
            </a:r>
            <a:endParaRPr lang="en-US" sz="2400" dirty="0"/>
          </a:p>
        </p:txBody>
      </p:sp>
      <p:pic>
        <p:nvPicPr>
          <p:cNvPr id="27" name="Picture 26" descr="plot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12" y="1361728"/>
            <a:ext cx="4502082" cy="582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6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3936" y="697835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Yee et al. (2014) </a:t>
            </a:r>
            <a:r>
              <a:rPr lang="en-US" sz="2800" dirty="0" err="1" smtClean="0"/>
              <a:t>arXiv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Spitzer:        Single Star Lens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dirty="0" smtClean="0"/>
              <a:t>OGLE</a:t>
            </a:r>
            <a:r>
              <a:rPr lang="en-US" dirty="0"/>
              <a:t>-2014-BLG</a:t>
            </a:r>
            <a:r>
              <a:rPr lang="en-US" dirty="0" smtClean="0"/>
              <a:t>-0939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60" y="1721768"/>
            <a:ext cx="5075995" cy="51071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496" y="2009800"/>
            <a:ext cx="432048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/>
              <a:t>2014 :100h pilot study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Weekly target upload.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b="1" dirty="0" smtClean="0"/>
              <a:t>Accurate mass and distance for 22 lenses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err="1" smtClean="0"/>
              <a:t>e.g</a:t>
            </a:r>
            <a:r>
              <a:rPr lang="en-US" sz="2800" dirty="0" smtClean="0"/>
              <a:t>:</a:t>
            </a:r>
          </a:p>
          <a:p>
            <a:pPr algn="l"/>
            <a:r>
              <a:rPr lang="en-US" sz="2800" dirty="0" smtClean="0"/>
              <a:t>OGLE-2014-BLG=0930</a:t>
            </a:r>
          </a:p>
          <a:p>
            <a:pPr algn="l"/>
            <a:r>
              <a:rPr lang="en-US" sz="2800" dirty="0" smtClean="0"/>
              <a:t>M=0.23+/-0.07 </a:t>
            </a:r>
            <a:r>
              <a:rPr lang="en-US" sz="2800" dirty="0" err="1" smtClean="0"/>
              <a:t>Msun</a:t>
            </a:r>
            <a:endParaRPr lang="en-US" sz="2800" dirty="0" smtClean="0"/>
          </a:p>
          <a:p>
            <a:pPr algn="l"/>
            <a:r>
              <a:rPr lang="en-US" sz="2800" dirty="0" smtClean="0"/>
              <a:t>D=3.1+/-0.4 </a:t>
            </a:r>
            <a:r>
              <a:rPr lang="en-US" sz="2800" dirty="0" err="1" smtClean="0"/>
              <a:t>kpc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303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3" y="1505744"/>
            <a:ext cx="4682843" cy="453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096" y="1721768"/>
            <a:ext cx="3662089" cy="3490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172" y="5313002"/>
            <a:ext cx="3992364" cy="1881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3936" y="697835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Zhu et al. (2015) </a:t>
            </a:r>
            <a:r>
              <a:rPr lang="en-US" sz="2800" dirty="0" err="1" smtClean="0"/>
              <a:t>arXiv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Spitzer:      Binary Star Lens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dirty="0" smtClean="0"/>
              <a:t>OGLE</a:t>
            </a:r>
            <a:r>
              <a:rPr lang="en-US" dirty="0"/>
              <a:t>-2014-BLG-1050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6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636000" cy="762000"/>
          </a:xfrm>
        </p:spPr>
        <p:txBody>
          <a:bodyPr/>
          <a:lstStyle/>
          <a:p>
            <a:r>
              <a:rPr lang="en-GB" b="1" dirty="0">
                <a:solidFill>
                  <a:srgbClr val="008040"/>
                </a:solidFill>
              </a:rPr>
              <a:t>Gravitational Lensing </a:t>
            </a:r>
          </a:p>
        </p:txBody>
      </p:sp>
      <p:sp>
        <p:nvSpPr>
          <p:cNvPr id="322580" name="Rectangle 20"/>
          <p:cNvSpPr>
            <a:spLocks noChangeArrowheads="1"/>
          </p:cNvSpPr>
          <p:nvPr/>
        </p:nvSpPr>
        <p:spPr bwMode="auto">
          <a:xfrm>
            <a:off x="1143000" y="4800600"/>
            <a:ext cx="6350000" cy="2455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2581" name="Group 21"/>
          <p:cNvGrpSpPr>
            <a:grpSpLocks/>
          </p:cNvGrpSpPr>
          <p:nvPr/>
        </p:nvGrpSpPr>
        <p:grpSpPr bwMode="auto">
          <a:xfrm>
            <a:off x="1371600" y="4876800"/>
            <a:ext cx="5715000" cy="2514600"/>
            <a:chOff x="864" y="3072"/>
            <a:chExt cx="3600" cy="1584"/>
          </a:xfrm>
        </p:grpSpPr>
        <p:sp>
          <p:nvSpPr>
            <p:cNvPr id="322582" name="Oval 22"/>
            <p:cNvSpPr>
              <a:spLocks noChangeArrowheads="1"/>
            </p:cNvSpPr>
            <p:nvPr/>
          </p:nvSpPr>
          <p:spPr bwMode="auto">
            <a:xfrm>
              <a:off x="3147" y="3360"/>
              <a:ext cx="1066" cy="1067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83" name="Oval 23"/>
            <p:cNvSpPr>
              <a:spLocks noChangeArrowheads="1"/>
            </p:cNvSpPr>
            <p:nvPr/>
          </p:nvSpPr>
          <p:spPr bwMode="auto">
            <a:xfrm>
              <a:off x="3573" y="3787"/>
              <a:ext cx="214" cy="2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84" name="Oval 24"/>
            <p:cNvSpPr>
              <a:spLocks noChangeArrowheads="1"/>
            </p:cNvSpPr>
            <p:nvPr/>
          </p:nvSpPr>
          <p:spPr bwMode="auto">
            <a:xfrm>
              <a:off x="3573" y="3147"/>
              <a:ext cx="214" cy="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85" name="Oval 25"/>
            <p:cNvSpPr>
              <a:spLocks noChangeArrowheads="1"/>
            </p:cNvSpPr>
            <p:nvPr/>
          </p:nvSpPr>
          <p:spPr bwMode="auto">
            <a:xfrm>
              <a:off x="3627" y="4160"/>
              <a:ext cx="106" cy="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86" name="Text Box 26"/>
            <p:cNvSpPr txBox="1">
              <a:spLocks/>
            </p:cNvSpPr>
            <p:nvPr/>
          </p:nvSpPr>
          <p:spPr bwMode="auto">
            <a:xfrm>
              <a:off x="912" y="3168"/>
              <a:ext cx="216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i="1" dirty="0"/>
                <a:t>Observer</a:t>
              </a:r>
              <a:r>
                <a:rPr lang="ja-JP" altLang="en-US" sz="3200" i="1" dirty="0">
                  <a:latin typeface="Arial"/>
                </a:rPr>
                <a:t>’</a:t>
              </a:r>
              <a:r>
                <a:rPr lang="en-US" sz="3200" i="1" dirty="0"/>
                <a:t>s </a:t>
              </a:r>
              <a:r>
                <a:rPr lang="en-US" sz="3200" i="1" dirty="0" smtClean="0"/>
                <a:t>View     off axis:</a:t>
              </a:r>
              <a:endParaRPr lang="en-US" sz="3200" i="1" dirty="0"/>
            </a:p>
          </p:txBody>
        </p:sp>
        <p:sp>
          <p:nvSpPr>
            <p:cNvPr id="322587" name="Rectangle 27"/>
            <p:cNvSpPr>
              <a:spLocks/>
            </p:cNvSpPr>
            <p:nvPr/>
          </p:nvSpPr>
          <p:spPr bwMode="auto">
            <a:xfrm>
              <a:off x="864" y="3072"/>
              <a:ext cx="3600" cy="1584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2588" name="Text Box 28"/>
          <p:cNvSpPr txBox="1">
            <a:spLocks/>
          </p:cNvSpPr>
          <p:nvPr/>
        </p:nvSpPr>
        <p:spPr bwMode="auto">
          <a:xfrm>
            <a:off x="1752600" y="6096000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 distorted images</a:t>
            </a:r>
          </a:p>
        </p:txBody>
      </p:sp>
      <p:grpSp>
        <p:nvGrpSpPr>
          <p:cNvPr id="322589" name="Group 29"/>
          <p:cNvGrpSpPr>
            <a:grpSpLocks/>
          </p:cNvGrpSpPr>
          <p:nvPr/>
        </p:nvGrpSpPr>
        <p:grpSpPr bwMode="auto">
          <a:xfrm>
            <a:off x="-84138" y="846138"/>
            <a:ext cx="10160001" cy="4572000"/>
            <a:chOff x="-53" y="533"/>
            <a:chExt cx="6400" cy="2880"/>
          </a:xfrm>
        </p:grpSpPr>
        <p:sp>
          <p:nvSpPr>
            <p:cNvPr id="322565" name="Line 5"/>
            <p:cNvSpPr>
              <a:spLocks noChangeShapeType="1"/>
            </p:cNvSpPr>
            <p:nvPr/>
          </p:nvSpPr>
          <p:spPr bwMode="auto">
            <a:xfrm>
              <a:off x="-53" y="2560"/>
              <a:ext cx="27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66" name="Line 6"/>
            <p:cNvSpPr>
              <a:spLocks noChangeShapeType="1"/>
            </p:cNvSpPr>
            <p:nvPr/>
          </p:nvSpPr>
          <p:spPr bwMode="auto">
            <a:xfrm>
              <a:off x="2720" y="1600"/>
              <a:ext cx="3040" cy="181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67" name="Line 7"/>
            <p:cNvSpPr>
              <a:spLocks noChangeShapeType="1"/>
            </p:cNvSpPr>
            <p:nvPr/>
          </p:nvSpPr>
          <p:spPr bwMode="auto">
            <a:xfrm>
              <a:off x="-53" y="1920"/>
              <a:ext cx="27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68" name="Line 8"/>
            <p:cNvSpPr>
              <a:spLocks noChangeShapeType="1"/>
            </p:cNvSpPr>
            <p:nvPr/>
          </p:nvSpPr>
          <p:spPr bwMode="auto">
            <a:xfrm flipV="1">
              <a:off x="2720" y="1653"/>
              <a:ext cx="3147" cy="90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69" name="Line 9"/>
            <p:cNvSpPr>
              <a:spLocks noChangeShapeType="1"/>
            </p:cNvSpPr>
            <p:nvPr/>
          </p:nvSpPr>
          <p:spPr bwMode="auto">
            <a:xfrm>
              <a:off x="-53" y="1227"/>
              <a:ext cx="27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70" name="Line 10"/>
            <p:cNvSpPr>
              <a:spLocks noChangeShapeType="1"/>
            </p:cNvSpPr>
            <p:nvPr/>
          </p:nvSpPr>
          <p:spPr bwMode="auto">
            <a:xfrm>
              <a:off x="-53" y="1600"/>
              <a:ext cx="27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71" name="Line 11"/>
            <p:cNvSpPr>
              <a:spLocks noChangeShapeType="1"/>
            </p:cNvSpPr>
            <p:nvPr/>
          </p:nvSpPr>
          <p:spPr bwMode="auto">
            <a:xfrm>
              <a:off x="2720" y="1227"/>
              <a:ext cx="3147" cy="9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72" name="Line 12"/>
            <p:cNvSpPr>
              <a:spLocks noChangeShapeType="1"/>
            </p:cNvSpPr>
            <p:nvPr/>
          </p:nvSpPr>
          <p:spPr bwMode="auto">
            <a:xfrm>
              <a:off x="-53" y="2240"/>
              <a:ext cx="27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73" name="Line 13"/>
            <p:cNvSpPr>
              <a:spLocks noChangeShapeType="1"/>
            </p:cNvSpPr>
            <p:nvPr/>
          </p:nvSpPr>
          <p:spPr bwMode="auto">
            <a:xfrm flipV="1">
              <a:off x="2720" y="533"/>
              <a:ext cx="3093" cy="171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74" name="Line 14"/>
            <p:cNvSpPr>
              <a:spLocks noChangeShapeType="1"/>
            </p:cNvSpPr>
            <p:nvPr/>
          </p:nvSpPr>
          <p:spPr bwMode="auto">
            <a:xfrm>
              <a:off x="2720" y="1920"/>
              <a:ext cx="3627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75" name="Line 15"/>
            <p:cNvSpPr>
              <a:spLocks noChangeShapeType="1"/>
            </p:cNvSpPr>
            <p:nvPr/>
          </p:nvSpPr>
          <p:spPr bwMode="auto">
            <a:xfrm>
              <a:off x="0" y="2933"/>
              <a:ext cx="27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76" name="Line 16"/>
            <p:cNvSpPr>
              <a:spLocks noChangeShapeType="1"/>
            </p:cNvSpPr>
            <p:nvPr/>
          </p:nvSpPr>
          <p:spPr bwMode="auto">
            <a:xfrm flipV="1">
              <a:off x="2720" y="2613"/>
              <a:ext cx="3093" cy="3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77" name="Line 17"/>
            <p:cNvSpPr>
              <a:spLocks noChangeShapeType="1"/>
            </p:cNvSpPr>
            <p:nvPr/>
          </p:nvSpPr>
          <p:spPr bwMode="auto">
            <a:xfrm>
              <a:off x="0" y="853"/>
              <a:ext cx="27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78" name="Line 18"/>
            <p:cNvSpPr>
              <a:spLocks noChangeShapeType="1"/>
            </p:cNvSpPr>
            <p:nvPr/>
          </p:nvSpPr>
          <p:spPr bwMode="auto">
            <a:xfrm>
              <a:off x="2720" y="853"/>
              <a:ext cx="3093" cy="42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79" name="AutoShape 19"/>
            <p:cNvSpPr>
              <a:spLocks noChangeArrowheads="1"/>
            </p:cNvSpPr>
            <p:nvPr/>
          </p:nvSpPr>
          <p:spPr bwMode="auto">
            <a:xfrm>
              <a:off x="4587" y="960"/>
              <a:ext cx="320" cy="32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64" name="Oval 4"/>
            <p:cNvSpPr>
              <a:spLocks noChangeArrowheads="1"/>
            </p:cNvSpPr>
            <p:nvPr/>
          </p:nvSpPr>
          <p:spPr bwMode="auto">
            <a:xfrm>
              <a:off x="2576" y="1802"/>
              <a:ext cx="213" cy="21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452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9" y="1577752"/>
            <a:ext cx="3240360" cy="3264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864" y="1588244"/>
            <a:ext cx="3004513" cy="2869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208" y="1577752"/>
            <a:ext cx="2970766" cy="2760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36" y="5250160"/>
            <a:ext cx="3771404" cy="1924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462" y="4345756"/>
            <a:ext cx="2791074" cy="270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3936" y="6978352"/>
            <a:ext cx="56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Udalski</a:t>
            </a:r>
            <a:r>
              <a:rPr lang="en-US" sz="2800" dirty="0" smtClean="0"/>
              <a:t> et al. (2015) </a:t>
            </a:r>
            <a:r>
              <a:rPr lang="en-US" sz="2800" dirty="0" err="1" smtClean="0"/>
              <a:t>ApJ</a:t>
            </a:r>
            <a:r>
              <a:rPr lang="en-US" sz="2800" dirty="0" smtClean="0"/>
              <a:t> 799, 237.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Spitzer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:           Star + Planet Lens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dirty="0" smtClean="0"/>
              <a:t>OGLE</a:t>
            </a:r>
            <a:r>
              <a:rPr lang="en-US" dirty="0"/>
              <a:t>-2014-BLG</a:t>
            </a:r>
            <a:r>
              <a:rPr lang="en-US" dirty="0" smtClean="0"/>
              <a:t>-0124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2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081" y="1793776"/>
            <a:ext cx="4907447" cy="468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Spitzer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:    Galactic </a:t>
            </a:r>
            <a:r>
              <a:rPr lang="en-US" b="1" dirty="0" err="1" smtClean="0">
                <a:solidFill>
                  <a:srgbClr val="008000"/>
                </a:solidFill>
              </a:rPr>
              <a:t>Dist’n</a:t>
            </a:r>
            <a:r>
              <a:rPr lang="en-US" b="1" dirty="0" smtClean="0">
                <a:solidFill>
                  <a:srgbClr val="008000"/>
                </a:solidFill>
              </a:rPr>
              <a:t> of Cool Planets</a:t>
            </a:r>
            <a:r>
              <a:rPr lang="en-US" b="1" dirty="0">
                <a:solidFill>
                  <a:srgbClr val="008000"/>
                </a:solidFill>
              </a:rPr>
              <a:t/>
            </a:r>
            <a:br>
              <a:rPr lang="en-US" b="1" dirty="0">
                <a:solidFill>
                  <a:srgbClr val="008000"/>
                </a:solidFill>
              </a:rPr>
            </a:b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448" y="1641043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3200" dirty="0" smtClean="0"/>
              <a:t>2014 (100h) Pilot Study:</a:t>
            </a:r>
          </a:p>
          <a:p>
            <a:pPr lvl="1" algn="l"/>
            <a:r>
              <a:rPr lang="en-US" sz="3200" dirty="0" smtClean="0"/>
              <a:t>	1 Planet / 21 Stars</a:t>
            </a:r>
          </a:p>
          <a:p>
            <a:pPr lvl="1" algn="l"/>
            <a:endParaRPr lang="en-US" sz="3200" dirty="0" smtClean="0"/>
          </a:p>
          <a:p>
            <a:pPr marL="571500" indent="-571500" algn="l">
              <a:buFont typeface="Arial"/>
              <a:buChar char="•"/>
            </a:pPr>
            <a:r>
              <a:rPr lang="en-US" sz="3200" dirty="0" smtClean="0"/>
              <a:t>2015 (900h) + …</a:t>
            </a:r>
          </a:p>
          <a:p>
            <a:pPr marL="571500" indent="-571500" algn="l">
              <a:buFont typeface="Arial"/>
              <a:buChar char="•"/>
            </a:pPr>
            <a:endParaRPr lang="en-US" sz="3200" dirty="0" smtClean="0"/>
          </a:p>
          <a:p>
            <a:pPr marL="571500" indent="-571500" algn="l">
              <a:buFont typeface="Arial"/>
              <a:buChar char="•"/>
            </a:pPr>
            <a:r>
              <a:rPr lang="en-US" sz="3200" dirty="0" smtClean="0"/>
              <a:t>Planet Abundance 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  for Bulge </a:t>
            </a:r>
            <a:r>
              <a:rPr lang="en-US" sz="3200" dirty="0" err="1" smtClean="0"/>
              <a:t>vs</a:t>
            </a:r>
            <a:r>
              <a:rPr lang="en-US" sz="3200" dirty="0" smtClean="0"/>
              <a:t> Disk lenses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3936" y="695918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</a:t>
            </a:r>
            <a:r>
              <a:rPr lang="en-US" sz="2800" dirty="0" err="1" smtClean="0"/>
              <a:t>Calchi-Novati</a:t>
            </a:r>
            <a:r>
              <a:rPr lang="en-US" sz="2800" dirty="0" smtClean="0"/>
              <a:t> et al. (2015) </a:t>
            </a:r>
            <a:r>
              <a:rPr lang="en-US" sz="2800" dirty="0" err="1" smtClean="0"/>
              <a:t>ApJ</a:t>
            </a:r>
            <a:r>
              <a:rPr lang="en-US" sz="2800" dirty="0" smtClean="0"/>
              <a:t>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965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3663"/>
            <a:ext cx="10160000" cy="1052041"/>
          </a:xfrm>
          <a:ln w="12700">
            <a:noFill/>
            <a:round/>
            <a:headEnd/>
            <a:tailEnd/>
          </a:ln>
          <a:extLst/>
        </p:spPr>
        <p:txBody>
          <a:bodyPr lIns="0" tIns="39115" rIns="0" bIns="0">
            <a:normAutofit/>
          </a:bodyPr>
          <a:lstStyle/>
          <a:p>
            <a:pPr marL="0" indent="0"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b="1" dirty="0" err="1" smtClean="0">
                <a:solidFill>
                  <a:srgbClr val="008040"/>
                </a:solidFill>
              </a:rPr>
              <a:t>Microlensing</a:t>
            </a:r>
            <a:r>
              <a:rPr lang="en-GB" b="1" dirty="0" smtClean="0">
                <a:solidFill>
                  <a:srgbClr val="008040"/>
                </a:solidFill>
              </a:rPr>
              <a:t> with </a:t>
            </a:r>
            <a:r>
              <a:rPr lang="en-GB" b="1" dirty="0" err="1" smtClean="0">
                <a:solidFill>
                  <a:srgbClr val="008040"/>
                </a:solidFill>
              </a:rPr>
              <a:t>Kepler</a:t>
            </a:r>
            <a:endParaRPr lang="en-GB" b="1" dirty="0" smtClean="0">
              <a:solidFill>
                <a:srgbClr val="008040"/>
              </a:solidFill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480" y="1131178"/>
            <a:ext cx="53285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/>
              <a:t>Kepler’s</a:t>
            </a:r>
            <a:r>
              <a:rPr lang="en-US" sz="2400" dirty="0" smtClean="0"/>
              <a:t> </a:t>
            </a:r>
            <a:r>
              <a:rPr lang="en-US" sz="2400" b="1" dirty="0" smtClean="0"/>
              <a:t>10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x10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FoV</a:t>
            </a:r>
            <a:r>
              <a:rPr lang="en-US" sz="2400" b="1" dirty="0" smtClean="0"/>
              <a:t> </a:t>
            </a:r>
            <a:r>
              <a:rPr lang="en-US" sz="2400" dirty="0" smtClean="0"/>
              <a:t>can cover       many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microlens</a:t>
            </a:r>
            <a:r>
              <a:rPr lang="en-US" sz="2400" dirty="0" smtClean="0">
                <a:solidFill>
                  <a:srgbClr val="0000FF"/>
                </a:solidFill>
              </a:rPr>
              <a:t> events in parallel. </a:t>
            </a:r>
          </a:p>
          <a:p>
            <a:pPr algn="l"/>
            <a:endParaRPr lang="en-US" sz="2400" dirty="0">
              <a:solidFill>
                <a:srgbClr val="0000FF"/>
              </a:solidFill>
            </a:endParaRPr>
          </a:p>
          <a:p>
            <a:pPr algn="l"/>
            <a:r>
              <a:rPr lang="en-US" sz="2400" dirty="0" smtClean="0"/>
              <a:t>Continuous </a:t>
            </a:r>
            <a:r>
              <a:rPr lang="en-US" sz="2400" dirty="0" err="1" smtClean="0"/>
              <a:t>lightcurves</a:t>
            </a:r>
            <a:endParaRPr lang="en-US" sz="2400" dirty="0"/>
          </a:p>
          <a:p>
            <a:pPr algn="l"/>
            <a:r>
              <a:rPr lang="en-US" sz="2400" b="1" dirty="0" smtClean="0"/>
              <a:t>30-min cadence</a:t>
            </a:r>
            <a:r>
              <a:rPr lang="en-US" sz="2400" dirty="0"/>
              <a:t> </a:t>
            </a:r>
            <a:r>
              <a:rPr lang="en-US" sz="2400" dirty="0" smtClean="0"/>
              <a:t>– adequate. </a:t>
            </a:r>
            <a:endParaRPr lang="en-US" sz="2400" dirty="0"/>
          </a:p>
          <a:p>
            <a:pPr algn="l"/>
            <a:r>
              <a:rPr lang="en-US" sz="2400" b="1" dirty="0" smtClean="0"/>
              <a:t>4 </a:t>
            </a:r>
            <a:r>
              <a:rPr lang="en-US" sz="2400" b="1" dirty="0" err="1" smtClean="0"/>
              <a:t>arcsec</a:t>
            </a:r>
            <a:r>
              <a:rPr lang="en-US" sz="2400" b="1" dirty="0" smtClean="0"/>
              <a:t> pixels </a:t>
            </a:r>
            <a:r>
              <a:rPr lang="en-US" sz="2400" dirty="0" smtClean="0"/>
              <a:t>– adequate.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b="1" dirty="0" err="1" smtClean="0"/>
              <a:t>Microlens</a:t>
            </a:r>
            <a:r>
              <a:rPr lang="en-US" sz="2400" b="1" dirty="0" smtClean="0"/>
              <a:t> parallaxes </a:t>
            </a:r>
            <a:r>
              <a:rPr lang="en-US" sz="2400" dirty="0" smtClean="0"/>
              <a:t>(hence lens masses and distances) from the projected </a:t>
            </a:r>
            <a:r>
              <a:rPr lang="en-US" sz="2400" dirty="0" err="1" smtClean="0">
                <a:solidFill>
                  <a:srgbClr val="0000FF"/>
                </a:solidFill>
              </a:rPr>
              <a:t>Kepler</a:t>
            </a:r>
            <a:r>
              <a:rPr lang="en-US" sz="2400" dirty="0" smtClean="0">
                <a:solidFill>
                  <a:srgbClr val="0000FF"/>
                </a:solidFill>
              </a:rPr>
              <a:t>-Earth separation ( ~0.3 AU )</a:t>
            </a:r>
            <a:r>
              <a:rPr lang="en-US" sz="2400" dirty="0" smtClean="0"/>
              <a:t> 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b="1" dirty="0" smtClean="0"/>
              <a:t>Independent planet survey </a:t>
            </a:r>
            <a:r>
              <a:rPr lang="en-US" sz="2400" dirty="0" err="1"/>
              <a:t>L</a:t>
            </a:r>
            <a:r>
              <a:rPr lang="en-US" sz="2400" dirty="0" err="1" smtClean="0"/>
              <a:t>ighcurves</a:t>
            </a:r>
            <a:r>
              <a:rPr lang="en-US" sz="2400" dirty="0" smtClean="0"/>
              <a:t> from </a:t>
            </a:r>
            <a:r>
              <a:rPr lang="en-US" sz="2400" dirty="0" err="1" smtClean="0"/>
              <a:t>Kepler</a:t>
            </a:r>
            <a:r>
              <a:rPr lang="en-US" sz="2400" dirty="0" smtClean="0"/>
              <a:t> and Earth, probing for planets along different image trajectories, </a:t>
            </a:r>
            <a:r>
              <a:rPr lang="en-US" sz="2400" dirty="0" smtClean="0">
                <a:solidFill>
                  <a:srgbClr val="0000FF"/>
                </a:solidFill>
              </a:rPr>
              <a:t>will see different planets.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28072" y="1145704"/>
            <a:ext cx="4520030" cy="5760640"/>
            <a:chOff x="4286424" y="-6424"/>
            <a:chExt cx="5888182" cy="7620000"/>
          </a:xfrm>
        </p:grpSpPr>
        <p:pic>
          <p:nvPicPr>
            <p:cNvPr id="6" name="Picture 5" descr="proj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424" y="-6424"/>
              <a:ext cx="5888182" cy="76200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4791968" y="1289720"/>
              <a:ext cx="4382616" cy="1296144"/>
              <a:chOff x="4791968" y="1361728"/>
              <a:chExt cx="4382616" cy="129614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872088" y="2657872"/>
                <a:ext cx="2448272" cy="0"/>
              </a:xfrm>
              <a:prstGeom prst="line">
                <a:avLst/>
              </a:prstGeom>
              <a:ln w="57150" cmpd="sng">
                <a:solidFill>
                  <a:srgbClr val="00804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5872088" y="2369840"/>
                <a:ext cx="2967314" cy="0"/>
                <a:chOff x="5872088" y="2369840"/>
                <a:chExt cx="2967314" cy="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5872088" y="2369840"/>
                  <a:ext cx="783704" cy="0"/>
                </a:xfrm>
                <a:prstGeom prst="line">
                  <a:avLst/>
                </a:prstGeom>
                <a:ln w="571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8055698" y="2369840"/>
                  <a:ext cx="783704" cy="0"/>
                </a:xfrm>
                <a:prstGeom prst="line">
                  <a:avLst/>
                </a:prstGeom>
                <a:ln w="571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6023000" y="2009800"/>
                <a:ext cx="3007568" cy="0"/>
                <a:chOff x="5870600" y="2369840"/>
                <a:chExt cx="3007568" cy="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870600" y="2369840"/>
                  <a:ext cx="783704" cy="0"/>
                </a:xfrm>
                <a:prstGeom prst="line">
                  <a:avLst/>
                </a:prstGeom>
                <a:ln w="571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8094464" y="2369840"/>
                  <a:ext cx="783704" cy="0"/>
                </a:xfrm>
                <a:prstGeom prst="line">
                  <a:avLst/>
                </a:prstGeom>
                <a:ln w="571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6167016" y="1649760"/>
                <a:ext cx="3007568" cy="0"/>
                <a:chOff x="5862216" y="2369840"/>
                <a:chExt cx="3007568" cy="0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5862216" y="2369840"/>
                  <a:ext cx="783704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8086080" y="2369840"/>
                  <a:ext cx="783704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/>
              <p:cNvSpPr txBox="1"/>
              <p:nvPr/>
            </p:nvSpPr>
            <p:spPr>
              <a:xfrm>
                <a:off x="4791968" y="2081808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2014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34496" y="1721768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2015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06504" y="1361728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2016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736184" y="293661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</a:rPr>
                <a:t>2015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64176" y="351267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2014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91968" y="2297832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Earth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24216" y="4170040"/>
              <a:ext cx="576064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20316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3663"/>
            <a:ext cx="10160000" cy="1268065"/>
          </a:xfrm>
          <a:ln w="12700">
            <a:noFill/>
            <a:round/>
            <a:headEnd/>
            <a:tailEnd/>
          </a:ln>
          <a:extLst/>
        </p:spPr>
        <p:txBody>
          <a:bodyPr lIns="0" tIns="39115" rIns="0" bIns="0">
            <a:normAutofit/>
          </a:bodyPr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b="1" dirty="0" err="1" smtClean="0">
                <a:solidFill>
                  <a:srgbClr val="008040"/>
                </a:solidFill>
              </a:rPr>
              <a:t>Kepler</a:t>
            </a:r>
            <a:r>
              <a:rPr lang="en-GB" b="1" dirty="0" smtClean="0">
                <a:solidFill>
                  <a:srgbClr val="008040"/>
                </a:solidFill>
              </a:rPr>
              <a:t> 2 Campaign 9     Spring </a:t>
            </a:r>
            <a:r>
              <a:rPr lang="en-GB" b="1" dirty="0">
                <a:solidFill>
                  <a:srgbClr val="008040"/>
                </a:solidFill>
              </a:rPr>
              <a:t>2016</a:t>
            </a:r>
            <a:endParaRPr lang="en-GB" b="1" dirty="0" smtClean="0">
              <a:solidFill>
                <a:srgbClr val="008040"/>
              </a:solidFill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9720"/>
            <a:ext cx="4896544" cy="1836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1577752"/>
            <a:ext cx="4925455" cy="5171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472" y="3017912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2016 Apr 06 – Jun 29</a:t>
            </a:r>
          </a:p>
          <a:p>
            <a:pPr algn="l"/>
            <a:r>
              <a:rPr lang="en-US" sz="2800" dirty="0" smtClean="0"/>
              <a:t>30 min cadence</a:t>
            </a:r>
          </a:p>
          <a:p>
            <a:pPr algn="l"/>
            <a:r>
              <a:rPr lang="en-US" sz="2800" dirty="0" smtClean="0"/>
              <a:t>2 x 40-day campaigns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Pointing restricted – can’t center on best field.</a:t>
            </a:r>
            <a:endParaRPr lang="en-US" sz="2800" dirty="0"/>
          </a:p>
          <a:p>
            <a:pPr algn="l"/>
            <a:r>
              <a:rPr lang="en-US" sz="2800" dirty="0" smtClean="0"/>
              <a:t>Can’t upload new targets.</a:t>
            </a:r>
          </a:p>
          <a:p>
            <a:pPr algn="l"/>
            <a:r>
              <a:rPr lang="en-US" sz="2800" dirty="0" smtClean="0"/>
              <a:t>Can store/download only 5% of the </a:t>
            </a:r>
            <a:r>
              <a:rPr lang="en-US" sz="2800" dirty="0" err="1" smtClean="0"/>
              <a:t>FoV</a:t>
            </a:r>
            <a:r>
              <a:rPr lang="en-US" sz="2800" dirty="0" smtClean="0"/>
              <a:t> ~5 sq. </a:t>
            </a:r>
            <a:r>
              <a:rPr lang="en-US" sz="2800" dirty="0" err="1" smtClean="0"/>
              <a:t>deg</a:t>
            </a:r>
            <a:endParaRPr lang="en-US" sz="2800" dirty="0" smtClean="0"/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15250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3663"/>
            <a:ext cx="10160000" cy="1268065"/>
          </a:xfrm>
          <a:ln w="12700">
            <a:noFill/>
            <a:round/>
            <a:headEnd/>
            <a:tailEnd/>
          </a:ln>
          <a:extLst/>
        </p:spPr>
        <p:txBody>
          <a:bodyPr lIns="0" tIns="39115" rIns="0" bIns="0">
            <a:normAutofit/>
          </a:bodyPr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GB" b="1" dirty="0" err="1" smtClean="0">
                <a:solidFill>
                  <a:srgbClr val="008040"/>
                </a:solidFill>
              </a:rPr>
              <a:t>Kepler</a:t>
            </a:r>
            <a:r>
              <a:rPr lang="en-GB" b="1" dirty="0" smtClean="0">
                <a:solidFill>
                  <a:srgbClr val="008040"/>
                </a:solidFill>
              </a:rPr>
              <a:t> 4” pixels – DIA essential</a:t>
            </a:r>
            <a:endParaRPr lang="en-GB" b="1" dirty="0" smtClean="0">
              <a:solidFill>
                <a:srgbClr val="008040"/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28" y="1937792"/>
            <a:ext cx="8608392" cy="46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31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12" y="3161929"/>
            <a:ext cx="5286040" cy="367240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Anticipated Results from K2C9 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5904" y="6906344"/>
            <a:ext cx="58326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Simulation by Mathew Penny </a:t>
            </a:r>
            <a:endParaRPr lang="en-US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5464" y="1499348"/>
            <a:ext cx="475252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Expect from K2C9 survey: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Masses/distances for all lenses.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~4 star + planet lenses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/>
              <a:t>~</a:t>
            </a:r>
            <a:r>
              <a:rPr lang="en-US" sz="2800" dirty="0" smtClean="0"/>
              <a:t>15  “free-floating” planets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Galactic distribution of cool planets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Mass Function of FFPs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728072" y="2063805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Saturn-mass “free-floating” planet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560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40"/>
                </a:solidFill>
              </a:rPr>
              <a:t>Summary: </a:t>
            </a:r>
            <a:r>
              <a:rPr lang="en-US" b="1" dirty="0" err="1" smtClean="0">
                <a:solidFill>
                  <a:srgbClr val="008040"/>
                </a:solidFill>
              </a:rPr>
              <a:t>Microlens</a:t>
            </a:r>
            <a:r>
              <a:rPr lang="en-US" b="1" dirty="0" smtClean="0">
                <a:solidFill>
                  <a:srgbClr val="008040"/>
                </a:solidFill>
              </a:rPr>
              <a:t> Planet Surveys</a:t>
            </a:r>
            <a:endParaRPr lang="en-US" b="1" dirty="0">
              <a:solidFill>
                <a:srgbClr val="008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540552" cy="54163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mall cool planets (5-10/</a:t>
            </a:r>
            <a:r>
              <a:rPr lang="en-US" dirty="0" err="1" smtClean="0"/>
              <a:t>yr</a:t>
            </a:r>
            <a:r>
              <a:rPr lang="en-US" dirty="0" smtClean="0"/>
              <a:t>) outside the snow line</a:t>
            </a:r>
          </a:p>
          <a:p>
            <a:r>
              <a:rPr lang="en-US" dirty="0" smtClean="0"/>
              <a:t>Currently:  Power-law mass function</a:t>
            </a:r>
          </a:p>
          <a:p>
            <a:r>
              <a:rPr lang="en-US" dirty="0" smtClean="0"/>
              <a:t>More telescopes -&gt; more (and smaller) planets</a:t>
            </a:r>
          </a:p>
          <a:p>
            <a:pPr lvl="1"/>
            <a:r>
              <a:rPr lang="en-US" dirty="0" smtClean="0"/>
              <a:t> LCOGT (2014…),   </a:t>
            </a:r>
            <a:r>
              <a:rPr lang="en-US" dirty="0" err="1" smtClean="0"/>
              <a:t>KMTNet</a:t>
            </a:r>
            <a:r>
              <a:rPr lang="en-US" dirty="0" smtClean="0"/>
              <a:t> (2015…)</a:t>
            </a:r>
          </a:p>
          <a:p>
            <a:r>
              <a:rPr lang="en-US" dirty="0" err="1" smtClean="0"/>
              <a:t>Microlensing</a:t>
            </a:r>
            <a:r>
              <a:rPr lang="en-US" dirty="0" smtClean="0"/>
              <a:t> parallaxes -&gt; </a:t>
            </a:r>
            <a:r>
              <a:rPr lang="en-US" dirty="0"/>
              <a:t> </a:t>
            </a:r>
            <a:r>
              <a:rPr lang="en-US" dirty="0" smtClean="0"/>
              <a:t>accurate distances/masses</a:t>
            </a:r>
          </a:p>
          <a:p>
            <a:pPr lvl="1"/>
            <a:r>
              <a:rPr lang="en-US" dirty="0"/>
              <a:t>Spitzer (2014 … )    </a:t>
            </a:r>
            <a:r>
              <a:rPr lang="en-US" dirty="0" err="1"/>
              <a:t>Kepler</a:t>
            </a:r>
            <a:r>
              <a:rPr lang="en-US" dirty="0"/>
              <a:t> (2016)     WFIRST/Euclid (2023?)</a:t>
            </a:r>
          </a:p>
          <a:p>
            <a:pPr lvl="1"/>
            <a:r>
              <a:rPr lang="en-US" dirty="0"/>
              <a:t>Galactic </a:t>
            </a:r>
            <a:r>
              <a:rPr lang="en-US" dirty="0" smtClean="0"/>
              <a:t>distribution </a:t>
            </a:r>
            <a:r>
              <a:rPr lang="en-US" dirty="0"/>
              <a:t>of cool planets</a:t>
            </a:r>
          </a:p>
          <a:p>
            <a:pPr lvl="1"/>
            <a:r>
              <a:rPr lang="en-US" dirty="0"/>
              <a:t>Mass function of the “free-floating” </a:t>
            </a:r>
            <a:r>
              <a:rPr lang="en-US" dirty="0" smtClean="0"/>
              <a:t>planets</a:t>
            </a:r>
          </a:p>
          <a:p>
            <a:r>
              <a:rPr lang="en-US" dirty="0" smtClean="0"/>
              <a:t>Angular Resolution -&gt; smaller mass planets</a:t>
            </a:r>
          </a:p>
          <a:p>
            <a:pPr lvl="1"/>
            <a:r>
              <a:rPr lang="en-US" dirty="0" smtClean="0"/>
              <a:t>WFIRST/EUCLID (2023…?) </a:t>
            </a:r>
          </a:p>
          <a:p>
            <a:pPr lvl="1"/>
            <a:r>
              <a:rPr lang="en-US" dirty="0" err="1" smtClean="0"/>
              <a:t>GravityCam</a:t>
            </a:r>
            <a:r>
              <a:rPr lang="en-US" dirty="0" smtClean="0"/>
              <a:t> (</a:t>
            </a:r>
            <a:r>
              <a:rPr lang="en-US" dirty="0" err="1" smtClean="0"/>
              <a:t>M.Dominik</a:t>
            </a:r>
            <a:r>
              <a:rPr lang="en-US" dirty="0" smtClean="0"/>
              <a:t> talk)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17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6948264" cy="1270000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Thanks for listening …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Picture 3" descr="IMG_07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69" y="3810000"/>
            <a:ext cx="5128799" cy="3830770"/>
          </a:xfrm>
          <a:prstGeom prst="rect">
            <a:avLst/>
          </a:prstGeom>
        </p:spPr>
      </p:pic>
      <p:pic>
        <p:nvPicPr>
          <p:cNvPr id="5" name="Picture 4" descr="IMG_06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90" y="3851216"/>
            <a:ext cx="5054410" cy="3775208"/>
          </a:xfrm>
          <a:prstGeom prst="rect">
            <a:avLst/>
          </a:prstGeom>
        </p:spPr>
      </p:pic>
      <p:pic>
        <p:nvPicPr>
          <p:cNvPr id="6" name="Picture 5" descr="apj401972f7_l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08" y="641648"/>
            <a:ext cx="2988788" cy="2879442"/>
          </a:xfrm>
          <a:prstGeom prst="rect">
            <a:avLst/>
          </a:prstGeom>
        </p:spPr>
      </p:pic>
      <p:pic>
        <p:nvPicPr>
          <p:cNvPr id="7" name="Picture 6" descr="LightCurv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752"/>
            <a:ext cx="3528392" cy="2163126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16" y="1361728"/>
            <a:ext cx="3135784" cy="237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63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48552" cy="1828800"/>
          </a:xfrm>
        </p:spPr>
        <p:txBody>
          <a:bodyPr/>
          <a:lstStyle/>
          <a:p>
            <a:r>
              <a:rPr lang="en-GB" b="1" dirty="0">
                <a:solidFill>
                  <a:srgbClr val="008000"/>
                </a:solidFill>
              </a:rPr>
              <a:t>Gravitational </a:t>
            </a:r>
            <a:r>
              <a:rPr lang="en-GB" b="1" dirty="0" smtClean="0">
                <a:solidFill>
                  <a:srgbClr val="008000"/>
                </a:solidFill>
              </a:rPr>
              <a:t>Lensing of Bulge stars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513036" name="Text Box 12"/>
          <p:cNvSpPr txBox="1">
            <a:spLocks noChangeArrowheads="1"/>
          </p:cNvSpPr>
          <p:nvPr/>
        </p:nvSpPr>
        <p:spPr bwMode="auto">
          <a:xfrm>
            <a:off x="2433960" y="5394176"/>
            <a:ext cx="6534472" cy="201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1599" tIns="50799" rIns="101599" bIns="5079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3100" b="1" dirty="0">
                <a:solidFill>
                  <a:srgbClr val="000000"/>
                </a:solidFill>
                <a:latin typeface="Times New Roman" charset="0"/>
              </a:rPr>
              <a:t>Tiny bend angle</a:t>
            </a:r>
            <a:r>
              <a:rPr lang="en-GB" sz="3100" dirty="0">
                <a:solidFill>
                  <a:srgbClr val="000000"/>
                </a:solidFill>
                <a:latin typeface="Times New Roman" charset="0"/>
              </a:rPr>
              <a:t> ~ 1 </a:t>
            </a:r>
            <a:r>
              <a:rPr lang="en-GB" sz="3100" dirty="0" err="1">
                <a:solidFill>
                  <a:srgbClr val="000000"/>
                </a:solidFill>
                <a:latin typeface="Times New Roman" charset="0"/>
              </a:rPr>
              <a:t>milli-</a:t>
            </a:r>
            <a:r>
              <a:rPr lang="en-GB" sz="3100" dirty="0" err="1" smtClean="0">
                <a:solidFill>
                  <a:srgbClr val="000000"/>
                </a:solidFill>
                <a:latin typeface="Times New Roman" charset="0"/>
              </a:rPr>
              <a:t>arcsec</a:t>
            </a:r>
            <a:endParaRPr lang="en-GB" sz="3100" dirty="0" smtClean="0">
              <a:solidFill>
                <a:srgbClr val="000000"/>
              </a:solidFill>
              <a:latin typeface="Times New Roman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3100" dirty="0" smtClean="0">
                <a:solidFill>
                  <a:srgbClr val="000000"/>
                </a:solidFill>
                <a:latin typeface="Times New Roman" charset="0"/>
              </a:rPr>
              <a:t>Unresolved images -&gt; “</a:t>
            </a:r>
            <a:r>
              <a:rPr lang="en-GB" sz="3100" dirty="0" err="1" smtClean="0">
                <a:solidFill>
                  <a:srgbClr val="000000"/>
                </a:solidFill>
                <a:latin typeface="Times New Roman" charset="0"/>
              </a:rPr>
              <a:t>microlensing</a:t>
            </a:r>
            <a:r>
              <a:rPr lang="en-GB" sz="3100" dirty="0" smtClean="0">
                <a:solidFill>
                  <a:srgbClr val="000000"/>
                </a:solidFill>
                <a:latin typeface="Times New Roman" charset="0"/>
              </a:rPr>
              <a:t>”</a:t>
            </a:r>
            <a:endParaRPr lang="en-GB" sz="3100" dirty="0">
              <a:solidFill>
                <a:srgbClr val="000000"/>
              </a:solidFill>
              <a:latin typeface="Times New Roman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3100" dirty="0" smtClean="0">
                <a:solidFill>
                  <a:srgbClr val="000000"/>
                </a:solidFill>
                <a:latin typeface="Times New Roman" charset="0"/>
              </a:rPr>
              <a:t>~2000 </a:t>
            </a:r>
            <a:r>
              <a:rPr lang="en-GB" sz="3100" dirty="0">
                <a:solidFill>
                  <a:srgbClr val="000000"/>
                </a:solidFill>
                <a:latin typeface="Times New Roman" charset="0"/>
              </a:rPr>
              <a:t>cases found every year</a:t>
            </a:r>
            <a:endParaRPr lang="en-GB" sz="27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513040" name="Group 16"/>
          <p:cNvGrpSpPr>
            <a:grpSpLocks/>
          </p:cNvGrpSpPr>
          <p:nvPr/>
        </p:nvGrpSpPr>
        <p:grpSpPr bwMode="auto">
          <a:xfrm>
            <a:off x="254000" y="1721768"/>
            <a:ext cx="8672513" cy="3578225"/>
            <a:chOff x="160" y="1104"/>
            <a:chExt cx="5463" cy="2254"/>
          </a:xfrm>
        </p:grpSpPr>
        <p:sp>
          <p:nvSpPr>
            <p:cNvPr id="513027" name="Line 3"/>
            <p:cNvSpPr>
              <a:spLocks noChangeShapeType="1"/>
            </p:cNvSpPr>
            <p:nvPr/>
          </p:nvSpPr>
          <p:spPr bwMode="auto">
            <a:xfrm>
              <a:off x="373" y="1920"/>
              <a:ext cx="2347" cy="42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28" name="Line 4"/>
            <p:cNvSpPr>
              <a:spLocks noChangeShapeType="1"/>
            </p:cNvSpPr>
            <p:nvPr/>
          </p:nvSpPr>
          <p:spPr bwMode="auto">
            <a:xfrm>
              <a:off x="2701" y="1600"/>
              <a:ext cx="2449" cy="3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29" name="Line 5"/>
            <p:cNvSpPr>
              <a:spLocks noChangeShapeType="1"/>
            </p:cNvSpPr>
            <p:nvPr/>
          </p:nvSpPr>
          <p:spPr bwMode="auto">
            <a:xfrm flipV="1">
              <a:off x="2701" y="2011"/>
              <a:ext cx="2449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30" name="Line 6"/>
            <p:cNvSpPr>
              <a:spLocks noChangeShapeType="1"/>
            </p:cNvSpPr>
            <p:nvPr/>
          </p:nvSpPr>
          <p:spPr bwMode="auto">
            <a:xfrm flipV="1">
              <a:off x="373" y="1600"/>
              <a:ext cx="2347" cy="3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31" name="Line 7"/>
            <p:cNvSpPr>
              <a:spLocks noChangeShapeType="1"/>
            </p:cNvSpPr>
            <p:nvPr/>
          </p:nvSpPr>
          <p:spPr bwMode="auto">
            <a:xfrm>
              <a:off x="480" y="1920"/>
              <a:ext cx="4943" cy="4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32" name="AutoShape 8"/>
            <p:cNvSpPr>
              <a:spLocks noChangeArrowheads="1"/>
            </p:cNvSpPr>
            <p:nvPr/>
          </p:nvSpPr>
          <p:spPr bwMode="auto">
            <a:xfrm>
              <a:off x="5196" y="1773"/>
              <a:ext cx="427" cy="37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33" name="Line 9"/>
            <p:cNvSpPr>
              <a:spLocks noChangeShapeType="1"/>
            </p:cNvSpPr>
            <p:nvPr/>
          </p:nvSpPr>
          <p:spPr bwMode="auto">
            <a:xfrm flipV="1">
              <a:off x="427" y="1280"/>
              <a:ext cx="0" cy="58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34" name="Text Box 10"/>
            <p:cNvSpPr txBox="1">
              <a:spLocks noChangeArrowheads="1"/>
            </p:cNvSpPr>
            <p:nvPr/>
          </p:nvSpPr>
          <p:spPr bwMode="auto">
            <a:xfrm>
              <a:off x="160" y="2400"/>
              <a:ext cx="1653" cy="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599" tIns="50799" rIns="101599" bIns="50799">
              <a:spAutoFit/>
            </a:bodyPr>
            <a:lstStyle>
              <a:lvl1pPr algn="l" defTabSz="1016000"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1pPr>
              <a:lvl2pPr marL="508000" algn="l" defTabSz="1016000"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016000" algn="l" defTabSz="1016000"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524000" algn="l" defTabSz="1016000"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32000" algn="l" defTabSz="1016000"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489200"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46400"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03600"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60800"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GB" sz="3100" dirty="0">
                  <a:solidFill>
                    <a:srgbClr val="000000"/>
                  </a:solidFill>
                  <a:latin typeface="Times New Roman" charset="0"/>
                </a:rPr>
                <a:t>Source star near centre of Milky Way</a:t>
              </a:r>
              <a:endParaRPr lang="en-GB" sz="27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13035" name="Text Box 11"/>
            <p:cNvSpPr txBox="1">
              <a:spLocks noChangeArrowheads="1"/>
            </p:cNvSpPr>
            <p:nvPr/>
          </p:nvSpPr>
          <p:spPr bwMode="auto">
            <a:xfrm>
              <a:off x="2347" y="2453"/>
              <a:ext cx="1440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1599" tIns="50799" rIns="101599" bIns="50799">
              <a:spAutoFit/>
            </a:bodyPr>
            <a:lstStyle>
              <a:lvl1pPr algn="l" defTabSz="1016000"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1pPr>
              <a:lvl2pPr marL="508000" algn="l" defTabSz="1016000"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016000" algn="l" defTabSz="1016000"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524000" algn="l" defTabSz="1016000"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32000" algn="l" defTabSz="1016000"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489200"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46400"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03600"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60800" defTabSz="10160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GB" sz="3100" dirty="0">
                  <a:solidFill>
                    <a:srgbClr val="000000"/>
                  </a:solidFill>
                  <a:latin typeface="Times New Roman" charset="0"/>
                </a:rPr>
                <a:t>Lens star</a:t>
              </a:r>
              <a:endParaRPr lang="en-GB" sz="27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13037" name="AutoShape 13"/>
            <p:cNvSpPr>
              <a:spLocks noChangeArrowheads="1"/>
            </p:cNvSpPr>
            <p:nvPr/>
          </p:nvSpPr>
          <p:spPr bwMode="auto">
            <a:xfrm>
              <a:off x="267" y="1760"/>
              <a:ext cx="320" cy="32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38" name="AutoShape 14"/>
            <p:cNvSpPr>
              <a:spLocks noChangeArrowheads="1"/>
            </p:cNvSpPr>
            <p:nvPr/>
          </p:nvSpPr>
          <p:spPr bwMode="auto">
            <a:xfrm>
              <a:off x="2507" y="1765"/>
              <a:ext cx="320" cy="32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39" name="Text Box 15"/>
            <p:cNvSpPr txBox="1">
              <a:spLocks/>
            </p:cNvSpPr>
            <p:nvPr/>
          </p:nvSpPr>
          <p:spPr bwMode="auto">
            <a:xfrm>
              <a:off x="288" y="1104"/>
              <a:ext cx="19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4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/>
                <a:t>V</a:t>
              </a:r>
              <a:r>
                <a:rPr lang="en-US" sz="2800" i="1" baseline="-25000"/>
                <a:t>rel</a:t>
              </a:r>
              <a:r>
                <a:rPr lang="en-US" sz="2800" i="1"/>
                <a:t> ~ 200 km/s</a:t>
              </a:r>
            </a:p>
          </p:txBody>
        </p:sp>
      </p:grpSp>
      <p:graphicFrame>
        <p:nvGraphicFramePr>
          <p:cNvPr id="5130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21985"/>
              </p:ext>
            </p:extLst>
          </p:nvPr>
        </p:nvGraphicFramePr>
        <p:xfrm>
          <a:off x="3909814" y="4721522"/>
          <a:ext cx="17462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Equation" r:id="rId5" imgW="546100" imgH="165100" progId="Equation.3">
                  <p:embed/>
                </p:oleObj>
              </mc:Choice>
              <mc:Fallback>
                <p:oleObj name="Equation" r:id="rId5" imgW="546100" imgH="165100" progId="Equation.3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814" y="4721522"/>
                        <a:ext cx="17462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4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04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pointl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6000"/>
            <a:ext cx="4454525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1" name="Picture 3" descr="planetle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100138"/>
            <a:ext cx="4786312" cy="65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7512" y="425624"/>
            <a:ext cx="8636000" cy="677863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008040"/>
                </a:solidFill>
              </a:rPr>
              <a:t>Microlensing</a:t>
            </a:r>
            <a:r>
              <a:rPr lang="en-GB" b="1" dirty="0">
                <a:solidFill>
                  <a:srgbClr val="008040"/>
                </a:solidFill>
              </a:rPr>
              <a:t> </a:t>
            </a:r>
            <a:r>
              <a:rPr lang="en-GB" b="1" dirty="0" err="1" smtClean="0">
                <a:solidFill>
                  <a:srgbClr val="008040"/>
                </a:solidFill>
              </a:rPr>
              <a:t>Lightcurves</a:t>
            </a:r>
            <a:r>
              <a:rPr lang="en-GB" b="1" dirty="0" smtClean="0">
                <a:solidFill>
                  <a:srgbClr val="008040"/>
                </a:solidFill>
              </a:rPr>
              <a:t> reveal Planets</a:t>
            </a:r>
            <a:endParaRPr lang="en-GB" b="1" dirty="0">
              <a:solidFill>
                <a:srgbClr val="008040"/>
              </a:solidFill>
            </a:endParaRPr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>
            <a:off x="2209800" y="5334000"/>
            <a:ext cx="9223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8212138" y="1608138"/>
            <a:ext cx="1185862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700">
                <a:latin typeface="Times New Roman" charset="0"/>
              </a:rPr>
              <a:t>planet</a:t>
            </a:r>
          </a:p>
        </p:txBody>
      </p:sp>
      <p:graphicFrame>
        <p:nvGraphicFramePr>
          <p:cNvPr id="1812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241325"/>
              </p:ext>
            </p:extLst>
          </p:nvPr>
        </p:nvGraphicFramePr>
        <p:xfrm>
          <a:off x="975544" y="4098032"/>
          <a:ext cx="39401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Equation" r:id="rId6" imgW="1447569" imgH="266981" progId="Equation.3">
                  <p:embed/>
                </p:oleObj>
              </mc:Choice>
              <mc:Fallback>
                <p:oleObj name="Equation" r:id="rId6" imgW="1447569" imgH="26698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544" y="4098032"/>
                        <a:ext cx="39401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734457"/>
              </p:ext>
            </p:extLst>
          </p:nvPr>
        </p:nvGraphicFramePr>
        <p:xfrm>
          <a:off x="7323831" y="3449960"/>
          <a:ext cx="2652713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Equation" r:id="rId8" imgW="977872" imgH="482787" progId="Equation.3">
                  <p:embed/>
                </p:oleObj>
              </mc:Choice>
              <mc:Fallback>
                <p:oleObj name="Equation" r:id="rId8" imgW="977872" imgH="48278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831" y="3449960"/>
                        <a:ext cx="2652713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2624138" y="4656138"/>
            <a:ext cx="0" cy="6778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160000" cy="1270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Microlens</a:t>
            </a:r>
            <a:r>
              <a:rPr lang="en-US" b="1" dirty="0" smtClean="0">
                <a:solidFill>
                  <a:srgbClr val="008000"/>
                </a:solidFill>
              </a:rPr>
              <a:t> Planet </a:t>
            </a:r>
            <a:r>
              <a:rPr lang="en-US" b="1" dirty="0" err="1" smtClean="0">
                <a:solidFill>
                  <a:srgbClr val="008000"/>
                </a:solidFill>
              </a:rPr>
              <a:t>Lightcurves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64" y="1778000"/>
            <a:ext cx="4176464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Large (brief) signal from small planets</a:t>
            </a:r>
          </a:p>
          <a:p>
            <a:endParaRPr lang="en-US" dirty="0" smtClean="0"/>
          </a:p>
          <a:p>
            <a:r>
              <a:rPr lang="en-US" dirty="0" smtClean="0"/>
              <a:t>Ratio of durations =&gt; mass ratio q=m/M</a:t>
            </a:r>
          </a:p>
          <a:p>
            <a:pPr lvl="1"/>
            <a:r>
              <a:rPr lang="en-US" dirty="0" err="1" smtClean="0"/>
              <a:t>Jupiters</a:t>
            </a:r>
            <a:r>
              <a:rPr lang="en-US" dirty="0" smtClean="0"/>
              <a:t> – few days</a:t>
            </a:r>
          </a:p>
          <a:p>
            <a:pPr lvl="1"/>
            <a:r>
              <a:rPr lang="en-US" dirty="0" smtClean="0"/>
              <a:t>Earths – few hours</a:t>
            </a:r>
          </a:p>
          <a:p>
            <a:endParaRPr lang="en-US" dirty="0" smtClean="0"/>
          </a:p>
          <a:p>
            <a:r>
              <a:rPr lang="en-US" dirty="0" smtClean="0"/>
              <a:t>Time offset =&gt; separation in R</a:t>
            </a:r>
            <a:r>
              <a:rPr lang="en-US" baseline="-25000" dirty="0" smtClean="0"/>
              <a:t>E</a:t>
            </a:r>
            <a:r>
              <a:rPr lang="en-US" dirty="0" smtClean="0"/>
              <a:t> units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microlen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44" y="1489302"/>
            <a:ext cx="5544616" cy="61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4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6538"/>
            <a:ext cx="8636000" cy="38735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8040"/>
                </a:solidFill>
              </a:rPr>
              <a:t>How we </a:t>
            </a:r>
            <a:r>
              <a:rPr lang="en-GB" sz="4800" b="1" dirty="0">
                <a:solidFill>
                  <a:srgbClr val="008040"/>
                </a:solidFill>
              </a:rPr>
              <a:t>f</a:t>
            </a:r>
            <a:r>
              <a:rPr lang="en-GB" sz="4800" b="1" dirty="0" smtClean="0">
                <a:solidFill>
                  <a:srgbClr val="008040"/>
                </a:solidFill>
              </a:rPr>
              <a:t>ind Cool Planets :</a:t>
            </a:r>
            <a:endParaRPr lang="en-GB" sz="4800" b="1" dirty="0">
              <a:solidFill>
                <a:srgbClr val="008040"/>
              </a:solidFill>
            </a:endParaRP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31863"/>
            <a:ext cx="9931400" cy="6688137"/>
          </a:xfrm>
        </p:spPr>
        <p:txBody>
          <a:bodyPr>
            <a:normAutofit/>
          </a:bodyPr>
          <a:lstStyle/>
          <a:p>
            <a:pPr marL="342900" indent="-342900"/>
            <a:r>
              <a:rPr lang="en-GB" sz="3600" b="1" i="1" dirty="0">
                <a:solidFill>
                  <a:srgbClr val="0000FF"/>
                </a:solidFill>
              </a:rPr>
              <a:t> 1:</a:t>
            </a:r>
            <a:r>
              <a:rPr lang="en-GB" sz="3600" i="1" dirty="0">
                <a:solidFill>
                  <a:srgbClr val="0000FF"/>
                </a:solidFill>
              </a:rPr>
              <a:t> find </a:t>
            </a:r>
            <a:r>
              <a:rPr lang="en-GB" sz="3600" i="1" u="sng" dirty="0" err="1">
                <a:solidFill>
                  <a:srgbClr val="0000FF"/>
                </a:solidFill>
              </a:rPr>
              <a:t>microlens</a:t>
            </a:r>
            <a:r>
              <a:rPr lang="en-GB" sz="3600" i="1" u="sng" dirty="0">
                <a:solidFill>
                  <a:srgbClr val="0000FF"/>
                </a:solidFill>
              </a:rPr>
              <a:t> </a:t>
            </a:r>
            <a:r>
              <a:rPr lang="en-GB" sz="3600" i="1" u="sng" dirty="0" smtClean="0">
                <a:solidFill>
                  <a:srgbClr val="0000FF"/>
                </a:solidFill>
              </a:rPr>
              <a:t>events</a:t>
            </a:r>
            <a:r>
              <a:rPr lang="en-GB" sz="3600" dirty="0" smtClean="0"/>
              <a:t>         </a:t>
            </a:r>
            <a:r>
              <a:rPr lang="en-GB" b="1" i="1" dirty="0" smtClean="0"/>
              <a:t>(Wide-Field Surveys</a:t>
            </a:r>
            <a:r>
              <a:rPr lang="en-GB" b="1" i="1" dirty="0"/>
              <a:t>)</a:t>
            </a:r>
            <a:r>
              <a:rPr lang="en-GB" sz="3600" b="1" dirty="0"/>
              <a:t>       </a:t>
            </a:r>
          </a:p>
          <a:p>
            <a:pPr marL="742950" lvl="1" indent="-285750"/>
            <a:r>
              <a:rPr lang="en-GB" dirty="0"/>
              <a:t>            </a:t>
            </a:r>
            <a:r>
              <a:rPr lang="en-GB" dirty="0" err="1"/>
              <a:t>prob</a:t>
            </a:r>
            <a:r>
              <a:rPr lang="en-GB" dirty="0"/>
              <a:t> ~10</a:t>
            </a:r>
            <a:r>
              <a:rPr lang="en-GB" baseline="30000" dirty="0"/>
              <a:t>-6</a:t>
            </a:r>
            <a:r>
              <a:rPr lang="en-GB" dirty="0"/>
              <a:t>,    </a:t>
            </a:r>
            <a:r>
              <a:rPr lang="en-GB" dirty="0" smtClean="0"/>
              <a:t>        </a:t>
            </a:r>
            <a:r>
              <a:rPr lang="en-GB" dirty="0" err="1"/>
              <a:t>t</a:t>
            </a:r>
            <a:r>
              <a:rPr lang="en-GB" baseline="-25000" dirty="0" err="1"/>
              <a:t>E</a:t>
            </a:r>
            <a:r>
              <a:rPr lang="en-GB" baseline="-25000" dirty="0"/>
              <a:t> </a:t>
            </a:r>
            <a:r>
              <a:rPr lang="en-GB" dirty="0"/>
              <a:t>~  10 - 100 d  </a:t>
            </a:r>
          </a:p>
          <a:p>
            <a:pPr marL="742950" lvl="1" indent="-285750"/>
            <a:r>
              <a:rPr lang="en-GB" dirty="0"/>
              <a:t>      </a:t>
            </a:r>
            <a:r>
              <a:rPr lang="en-GB" sz="3600" b="1" i="1" dirty="0">
                <a:solidFill>
                  <a:srgbClr val="006600"/>
                </a:solidFill>
              </a:rPr>
              <a:t>OGLE + MOA</a:t>
            </a:r>
            <a:r>
              <a:rPr lang="en-GB" sz="3600" dirty="0"/>
              <a:t>    </a:t>
            </a:r>
            <a:r>
              <a:rPr lang="en-GB" dirty="0"/>
              <a:t>find  </a:t>
            </a:r>
            <a:r>
              <a:rPr lang="en-GB" b="1" dirty="0" smtClean="0">
                <a:solidFill>
                  <a:srgbClr val="FF0000"/>
                </a:solidFill>
              </a:rPr>
              <a:t>~2000 </a:t>
            </a:r>
            <a:r>
              <a:rPr lang="en-GB" b="1" dirty="0">
                <a:solidFill>
                  <a:srgbClr val="FF0000"/>
                </a:solidFill>
              </a:rPr>
              <a:t>events / </a:t>
            </a:r>
            <a:r>
              <a:rPr lang="en-GB" b="1" dirty="0" err="1">
                <a:solidFill>
                  <a:srgbClr val="FF0000"/>
                </a:solidFill>
              </a:rPr>
              <a:t>yr</a:t>
            </a:r>
            <a:endParaRPr lang="en-GB" sz="2000" b="1" dirty="0">
              <a:solidFill>
                <a:srgbClr val="FF0000"/>
              </a:solidFill>
            </a:endParaRPr>
          </a:p>
          <a:p>
            <a:pPr marL="342900" indent="-342900"/>
            <a:r>
              <a:rPr lang="en-GB" sz="3600" b="1" i="1" dirty="0">
                <a:solidFill>
                  <a:srgbClr val="0000FF"/>
                </a:solidFill>
              </a:rPr>
              <a:t> 2:</a:t>
            </a:r>
            <a:r>
              <a:rPr lang="en-GB" sz="3600" i="1" dirty="0">
                <a:solidFill>
                  <a:srgbClr val="0000FF"/>
                </a:solidFill>
              </a:rPr>
              <a:t> find </a:t>
            </a:r>
            <a:r>
              <a:rPr lang="en-GB" sz="3600" i="1" u="sng" dirty="0">
                <a:solidFill>
                  <a:srgbClr val="0000FF"/>
                </a:solidFill>
              </a:rPr>
              <a:t>planet-like </a:t>
            </a:r>
            <a:r>
              <a:rPr lang="en-GB" sz="3600" i="1" u="sng" dirty="0" smtClean="0">
                <a:solidFill>
                  <a:srgbClr val="0000FF"/>
                </a:solidFill>
              </a:rPr>
              <a:t>anomalies</a:t>
            </a:r>
            <a:r>
              <a:rPr lang="en-GB" sz="3600" dirty="0" smtClean="0">
                <a:solidFill>
                  <a:schemeClr val="bg2"/>
                </a:solidFill>
              </a:rPr>
              <a:t> </a:t>
            </a:r>
            <a:r>
              <a:rPr lang="en-GB" b="1" i="1" dirty="0" smtClean="0">
                <a:solidFill>
                  <a:srgbClr val="000000"/>
                </a:solidFill>
              </a:rPr>
              <a:t>(Follow-up monitoring)</a:t>
            </a:r>
            <a:endParaRPr lang="en-GB" sz="3600" b="1" i="1" dirty="0"/>
          </a:p>
          <a:p>
            <a:pPr marL="742950" lvl="1" indent="-285750"/>
            <a:r>
              <a:rPr lang="en-GB" dirty="0"/>
              <a:t>   </a:t>
            </a:r>
            <a:r>
              <a:rPr lang="en-GB" b="1" dirty="0" err="1">
                <a:solidFill>
                  <a:srgbClr val="FF0000"/>
                </a:solidFill>
              </a:rPr>
              <a:t>Jupiters</a:t>
            </a:r>
            <a:r>
              <a:rPr lang="en-GB" b="1" dirty="0">
                <a:solidFill>
                  <a:srgbClr val="FF0000"/>
                </a:solidFill>
              </a:rPr>
              <a:t>:    </a:t>
            </a:r>
            <a:r>
              <a:rPr lang="en-GB" dirty="0" err="1"/>
              <a:t>prob</a:t>
            </a:r>
            <a:r>
              <a:rPr lang="en-GB" dirty="0"/>
              <a:t> ~ 15%     </a:t>
            </a:r>
            <a:r>
              <a:rPr lang="en-GB" b="1" dirty="0" err="1">
                <a:solidFill>
                  <a:srgbClr val="FF0000"/>
                </a:solidFill>
              </a:rPr>
              <a:t>t</a:t>
            </a:r>
            <a:r>
              <a:rPr lang="en-GB" b="1" baseline="-25000" dirty="0" err="1">
                <a:solidFill>
                  <a:srgbClr val="FF0000"/>
                </a:solidFill>
              </a:rPr>
              <a:t>p</a:t>
            </a:r>
            <a:r>
              <a:rPr lang="en-GB" b="1" dirty="0">
                <a:solidFill>
                  <a:srgbClr val="FF0000"/>
                </a:solidFill>
              </a:rPr>
              <a:t> ~ 1 d  </a:t>
            </a:r>
          </a:p>
          <a:p>
            <a:pPr marL="742950" lvl="1" indent="-285750"/>
            <a:r>
              <a:rPr lang="en-GB" dirty="0"/>
              <a:t>     </a:t>
            </a:r>
            <a:r>
              <a:rPr lang="en-GB" b="1" dirty="0">
                <a:solidFill>
                  <a:srgbClr val="FF0000"/>
                </a:solidFill>
              </a:rPr>
              <a:t>Earths:    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/>
              <a:t>prob</a:t>
            </a:r>
            <a:r>
              <a:rPr lang="en-GB" dirty="0" smtClean="0"/>
              <a:t> </a:t>
            </a:r>
            <a:r>
              <a:rPr lang="en-GB" dirty="0"/>
              <a:t>~ 1.5%   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</a:t>
            </a:r>
            <a:r>
              <a:rPr lang="en-GB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~ 1 h</a:t>
            </a:r>
            <a:r>
              <a:rPr lang="en-GB" sz="2000" b="1" dirty="0">
                <a:solidFill>
                  <a:srgbClr val="FF0000"/>
                </a:solidFill>
              </a:rPr>
              <a:t>   </a:t>
            </a:r>
          </a:p>
          <a:p>
            <a:pPr marL="342900" indent="-342900"/>
            <a:r>
              <a:rPr lang="en-GB" sz="3600" b="1" i="1" dirty="0">
                <a:solidFill>
                  <a:srgbClr val="0000FF"/>
                </a:solidFill>
              </a:rPr>
              <a:t> 3:</a:t>
            </a:r>
            <a:r>
              <a:rPr lang="en-GB" sz="3600" i="1" dirty="0">
                <a:solidFill>
                  <a:srgbClr val="0000FF"/>
                </a:solidFill>
              </a:rPr>
              <a:t> </a:t>
            </a:r>
            <a:r>
              <a:rPr lang="en-GB" sz="3600" i="1" u="sng" dirty="0">
                <a:solidFill>
                  <a:srgbClr val="0000FF"/>
                </a:solidFill>
              </a:rPr>
              <a:t>characterise</a:t>
            </a:r>
            <a:r>
              <a:rPr lang="en-GB" sz="3600" i="1" dirty="0">
                <a:solidFill>
                  <a:srgbClr val="0000FF"/>
                </a:solidFill>
              </a:rPr>
              <a:t> planets  </a:t>
            </a:r>
            <a:r>
              <a:rPr lang="en-GB" sz="3600" i="1" dirty="0" smtClean="0">
                <a:solidFill>
                  <a:srgbClr val="0000FF"/>
                </a:solidFill>
              </a:rPr>
              <a:t>  </a:t>
            </a:r>
            <a:r>
              <a:rPr lang="en-GB" b="1" i="1" dirty="0" smtClean="0">
                <a:solidFill>
                  <a:srgbClr val="000000"/>
                </a:solidFill>
              </a:rPr>
              <a:t>(Real-time Anomaly </a:t>
            </a:r>
            <a:r>
              <a:rPr lang="en-GB" b="1" i="1" dirty="0">
                <a:solidFill>
                  <a:srgbClr val="000000"/>
                </a:solidFill>
              </a:rPr>
              <a:t>alerts)</a:t>
            </a:r>
            <a:r>
              <a:rPr lang="en-GB" sz="3600" b="1" i="1" dirty="0">
                <a:solidFill>
                  <a:srgbClr val="000000"/>
                </a:solidFill>
              </a:rPr>
              <a:t> </a:t>
            </a:r>
          </a:p>
          <a:p>
            <a:pPr marL="742950" lvl="1" indent="-285750"/>
            <a:r>
              <a:rPr lang="en-GB" sz="2000" i="1" dirty="0"/>
              <a:t>    </a:t>
            </a:r>
            <a:r>
              <a:rPr lang="en-GB" dirty="0"/>
              <a:t>rapid response,</a:t>
            </a:r>
            <a:r>
              <a:rPr lang="en-GB" sz="2000" i="1" dirty="0"/>
              <a:t> </a:t>
            </a:r>
            <a:r>
              <a:rPr lang="en-GB" dirty="0"/>
              <a:t>continuous multi-telescope monitoring</a:t>
            </a:r>
            <a:endParaRPr lang="en-GB" sz="2000" dirty="0"/>
          </a:p>
          <a:p>
            <a:r>
              <a:rPr lang="en-GB" sz="3600" dirty="0" err="1" smtClean="0"/>
              <a:t>Microlens</a:t>
            </a:r>
            <a:r>
              <a:rPr lang="en-GB" sz="3600" dirty="0" smtClean="0"/>
              <a:t> Teams:   </a:t>
            </a:r>
            <a:r>
              <a:rPr lang="en-GB" sz="3600" i="1" dirty="0" smtClean="0"/>
              <a:t> </a:t>
            </a:r>
            <a:r>
              <a:rPr lang="en-GB" sz="3600" b="1" i="1" dirty="0">
                <a:solidFill>
                  <a:srgbClr val="008000"/>
                </a:solidFill>
              </a:rPr>
              <a:t>OGLE, </a:t>
            </a:r>
            <a:r>
              <a:rPr lang="en-GB" sz="3600" b="1" i="1" dirty="0" smtClean="0">
                <a:solidFill>
                  <a:srgbClr val="008000"/>
                </a:solidFill>
              </a:rPr>
              <a:t>MOA, (</a:t>
            </a:r>
            <a:r>
              <a:rPr lang="en-GB" sz="3600" b="1" i="1" dirty="0" err="1" smtClean="0">
                <a:solidFill>
                  <a:srgbClr val="008000"/>
                </a:solidFill>
              </a:rPr>
              <a:t>KMTNet</a:t>
            </a:r>
            <a:r>
              <a:rPr lang="en-GB" sz="3600" b="1" i="1" dirty="0" smtClean="0">
                <a:solidFill>
                  <a:srgbClr val="008000"/>
                </a:solidFill>
              </a:rPr>
              <a:t>)                     PLANET, </a:t>
            </a:r>
            <a:r>
              <a:rPr lang="en-GB" sz="3600" b="1" i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r>
              <a:rPr lang="en-GB" sz="3600" b="1" i="1" dirty="0" err="1" smtClean="0">
                <a:solidFill>
                  <a:srgbClr val="008000"/>
                </a:solidFill>
              </a:rPr>
              <a:t>FUN</a:t>
            </a:r>
            <a:r>
              <a:rPr lang="en-GB" sz="3600" b="1" i="1" dirty="0" smtClean="0">
                <a:solidFill>
                  <a:srgbClr val="008000"/>
                </a:solidFill>
              </a:rPr>
              <a:t>, </a:t>
            </a:r>
            <a:r>
              <a:rPr lang="en-GB" sz="3600" b="1" i="1" dirty="0" err="1" smtClean="0">
                <a:solidFill>
                  <a:srgbClr val="008000"/>
                </a:solidFill>
              </a:rPr>
              <a:t>MiNDSTEp</a:t>
            </a:r>
            <a:r>
              <a:rPr lang="en-GB" sz="3600" b="1" i="1" dirty="0" smtClean="0">
                <a:solidFill>
                  <a:srgbClr val="008000"/>
                </a:solidFill>
              </a:rPr>
              <a:t>, </a:t>
            </a:r>
            <a:r>
              <a:rPr lang="en-GB" sz="3600" b="1" i="1" dirty="0" err="1" smtClean="0">
                <a:solidFill>
                  <a:srgbClr val="008000"/>
                </a:solidFill>
              </a:rPr>
              <a:t>RoboNet</a:t>
            </a:r>
            <a:endParaRPr lang="en-GB" sz="3600" b="1" i="1" dirty="0">
              <a:solidFill>
                <a:srgbClr val="008000"/>
              </a:solidFill>
            </a:endParaRPr>
          </a:p>
        </p:txBody>
      </p:sp>
      <p:graphicFrame>
        <p:nvGraphicFramePr>
          <p:cNvPr id="929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944011"/>
              </p:ext>
            </p:extLst>
          </p:nvPr>
        </p:nvGraphicFramePr>
        <p:xfrm>
          <a:off x="7177037" y="3648323"/>
          <a:ext cx="15033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Equation" r:id="rId4" imgW="482600" imgH="190500" progId="Equation.3">
                  <p:embed/>
                </p:oleObj>
              </mc:Choice>
              <mc:Fallback>
                <p:oleObj name="Equation" r:id="rId4" imgW="482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37" y="3648323"/>
                        <a:ext cx="1503363" cy="593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96" y="1935473"/>
            <a:ext cx="8464376" cy="42507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Difference Imaging of Crowded Fields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Subtracts constant stars to leave the variable ones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528" y="6690320"/>
            <a:ext cx="84969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Key technology for </a:t>
            </a:r>
            <a:r>
              <a:rPr lang="en-US" sz="3200" dirty="0" err="1" smtClean="0"/>
              <a:t>microlensing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994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53616"/>
            <a:ext cx="9144000" cy="1584176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8000"/>
                </a:solidFill>
              </a:rPr>
              <a:t>6 </a:t>
            </a:r>
            <a:r>
              <a:rPr lang="en-US" b="1" dirty="0">
                <a:solidFill>
                  <a:srgbClr val="008000"/>
                </a:solidFill>
              </a:rPr>
              <a:t>Earth-mass planet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OGLE</a:t>
            </a:r>
            <a:r>
              <a:rPr lang="en-US" b="1" dirty="0" smtClean="0">
                <a:solidFill>
                  <a:srgbClr val="008000"/>
                </a:solidFill>
              </a:rPr>
              <a:t>-2005-BLG-</a:t>
            </a:r>
            <a:r>
              <a:rPr lang="en-US" b="1" dirty="0">
                <a:solidFill>
                  <a:srgbClr val="008000"/>
                </a:solidFill>
              </a:rPr>
              <a:t>390Lb</a:t>
            </a:r>
            <a:br>
              <a:rPr lang="en-US" b="1" dirty="0">
                <a:solidFill>
                  <a:srgbClr val="008000"/>
                </a:solidFill>
              </a:rPr>
            </a:br>
            <a:endParaRPr lang="en-US" dirty="0"/>
          </a:p>
        </p:txBody>
      </p:sp>
      <p:graphicFrame>
        <p:nvGraphicFramePr>
          <p:cNvPr id="407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927065"/>
              </p:ext>
            </p:extLst>
          </p:nvPr>
        </p:nvGraphicFramePr>
        <p:xfrm>
          <a:off x="304800" y="1851025"/>
          <a:ext cx="224948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2" name="Equation" r:id="rId4" imgW="723900" imgH="431800" progId="Equation.3">
                  <p:embed/>
                </p:oleObj>
              </mc:Choice>
              <mc:Fallback>
                <p:oleObj name="Equation" r:id="rId4" imgW="723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51025"/>
                        <a:ext cx="2249488" cy="1349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304800" y="6705600"/>
            <a:ext cx="7239000" cy="528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101599" tIns="50799" rIns="101599" bIns="5079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800" dirty="0"/>
              <a:t>Beaulieu et al. (2006</a:t>
            </a:r>
            <a:r>
              <a:rPr lang="en-GB" sz="2800" dirty="0" smtClean="0"/>
              <a:t>) Nature</a:t>
            </a:r>
            <a:r>
              <a:rPr lang="en-GB" sz="2800" dirty="0" smtClean="0">
                <a:solidFill>
                  <a:schemeClr val="tx2"/>
                </a:solidFill>
                <a:latin typeface="Times New Roman" charset="0"/>
              </a:rPr>
              <a:t>.</a:t>
            </a:r>
            <a:endParaRPr lang="en-GB" sz="28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07559" name="Text Box 7"/>
          <p:cNvSpPr txBox="1">
            <a:spLocks/>
          </p:cNvSpPr>
          <p:nvPr/>
        </p:nvSpPr>
        <p:spPr bwMode="auto">
          <a:xfrm>
            <a:off x="228600" y="3657600"/>
            <a:ext cx="2362200" cy="20669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PLANET/RoboNet</a:t>
            </a:r>
            <a:r>
              <a:rPr lang="en-US" sz="3200" b="1"/>
              <a:t> OGLE  MOA</a:t>
            </a:r>
          </a:p>
        </p:txBody>
      </p:sp>
      <p:pic>
        <p:nvPicPr>
          <p:cNvPr id="9" name="Picture 8" descr="LightCurv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60" y="1577752"/>
            <a:ext cx="6840760" cy="4193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3976" y="6025405"/>
            <a:ext cx="5152008" cy="13849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Use multiple telescopes around the globe (South Africa, Chile, New Zealand, Australia)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4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11398</TotalTime>
  <Pages>0</Pages>
  <Words>1640</Words>
  <Characters>0</Characters>
  <Application>Microsoft Macintosh PowerPoint</Application>
  <PresentationFormat>Custom</PresentationFormat>
  <Lines>0</Lines>
  <Paragraphs>268</Paragraphs>
  <Slides>37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1_Custom Design</vt:lpstr>
      <vt:lpstr>2_Custom Design</vt:lpstr>
      <vt:lpstr>Custom Design</vt:lpstr>
      <vt:lpstr>Equation</vt:lpstr>
      <vt:lpstr> Microlensing Surveys for Small Cool Planets Keith Horne, SUPA St Andrews</vt:lpstr>
      <vt:lpstr>Gravitational Lensing</vt:lpstr>
      <vt:lpstr>Gravitational Lensing </vt:lpstr>
      <vt:lpstr>Gravitational Lensing of Bulge stars</vt:lpstr>
      <vt:lpstr>Microlensing Lightcurves reveal Planets</vt:lpstr>
      <vt:lpstr>Microlens Planet Lightcurves</vt:lpstr>
      <vt:lpstr>How we find Cool Planets :</vt:lpstr>
      <vt:lpstr>Difference Imaging of Crowded Fields Subtracts constant stars to leave the variable ones</vt:lpstr>
      <vt:lpstr>6 Earth-mass planet OGLE-2005-BLG-390Lb </vt:lpstr>
      <vt:lpstr>3-Jupiter mass planet OGLE-2005-BLG-071Lb </vt:lpstr>
      <vt:lpstr>Half-size Jupiter + Saturn analogue OGLE-2006-BLG-109Lb,c</vt:lpstr>
      <vt:lpstr>Saturn-mass planet MOA-2009-BLG-266Lb</vt:lpstr>
      <vt:lpstr>Microlensing Surveys : uniquely probe   Small Cool Planets Outside the Snow Line</vt:lpstr>
      <vt:lpstr>For Abundances, need Detection Probability  for all events observed, with or without planets</vt:lpstr>
      <vt:lpstr>From Detections to Abundances</vt:lpstr>
      <vt:lpstr>Cassan Mass Function : h(m)</vt:lpstr>
      <vt:lpstr>Tsapras: mass-orbit dist’n:  h(m,a)</vt:lpstr>
      <vt:lpstr>Microlensing detects “Free Floating Planets”:         ( unbound or  loosely bound &gt; 10 AU)</vt:lpstr>
      <vt:lpstr> Beyond Power-Laws ? </vt:lpstr>
      <vt:lpstr>More Telescopes =&gt; more (and smaller) planets    LCOGT/SUPA robotic microlens survey</vt:lpstr>
      <vt:lpstr>Microlens Parallax =&gt; Accurate Masses</vt:lpstr>
      <vt:lpstr>Proper motion separates the lens and source            – but can be a long wait.</vt:lpstr>
      <vt:lpstr>Annual Parallax due to Earth’s motion </vt:lpstr>
      <vt:lpstr>Parallax vector – parallel and perpendicular to the lens-source proper motion</vt:lpstr>
      <vt:lpstr>Annual Parallax –&gt; 1 component </vt:lpstr>
      <vt:lpstr>Terrestrial Parallax</vt:lpstr>
      <vt:lpstr> Earth-Satellite Parallax  Spitzer                or                Kepler</vt:lpstr>
      <vt:lpstr>Spitzer:        Single Star Lens OGLE-2014-BLG-0939</vt:lpstr>
      <vt:lpstr>Spitzer:      Binary Star Lens OGLE-2014-BLG-1050</vt:lpstr>
      <vt:lpstr>Spitzer :           Star + Planet Lens OGLE-2014-BLG-0124</vt:lpstr>
      <vt:lpstr>Spitzer :    Galactic Dist’n of Cool Planets </vt:lpstr>
      <vt:lpstr>Microlensing with Kepler</vt:lpstr>
      <vt:lpstr>Kepler 2 Campaign 9     Spring 2016</vt:lpstr>
      <vt:lpstr>Kepler 4” pixels – DIA essential</vt:lpstr>
      <vt:lpstr>Anticipated Results from K2C9 </vt:lpstr>
      <vt:lpstr>Summary: Microlens Planet Surveys</vt:lpstr>
      <vt:lpstr>Thanks for listening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Extra-Solar Planets observations vs theory</dc:title>
  <dc:subject/>
  <dc:creator/>
  <cp:keywords/>
  <dc:description/>
  <cp:lastModifiedBy>Keith Horne</cp:lastModifiedBy>
  <cp:revision>793</cp:revision>
  <cp:lastPrinted>2015-03-04T10:06:44Z</cp:lastPrinted>
  <dcterms:modified xsi:type="dcterms:W3CDTF">2015-03-04T10:06:48Z</dcterms:modified>
</cp:coreProperties>
</file>